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4"/>
  </p:sldMasterIdLst>
  <p:notesMasterIdLst>
    <p:notesMasterId r:id="rId78"/>
  </p:notesMasterIdLst>
  <p:handoutMasterIdLst>
    <p:handoutMasterId r:id="rId79"/>
  </p:handoutMasterIdLst>
  <p:sldIdLst>
    <p:sldId id="402" r:id="rId5"/>
    <p:sldId id="405" r:id="rId6"/>
    <p:sldId id="403" r:id="rId7"/>
    <p:sldId id="404" r:id="rId8"/>
    <p:sldId id="406" r:id="rId9"/>
    <p:sldId id="400" r:id="rId10"/>
    <p:sldId id="401" r:id="rId11"/>
    <p:sldId id="408" r:id="rId12"/>
    <p:sldId id="580" r:id="rId13"/>
    <p:sldId id="374" r:id="rId14"/>
    <p:sldId id="581" r:id="rId15"/>
    <p:sldId id="582" r:id="rId16"/>
    <p:sldId id="377" r:id="rId17"/>
    <p:sldId id="583" r:id="rId18"/>
    <p:sldId id="585"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16" r:id="rId38"/>
    <p:sldId id="588" r:id="rId39"/>
    <p:sldId id="317" r:id="rId40"/>
    <p:sldId id="361" r:id="rId41"/>
    <p:sldId id="313" r:id="rId42"/>
    <p:sldId id="311" r:id="rId43"/>
    <p:sldId id="322" r:id="rId44"/>
    <p:sldId id="312" r:id="rId45"/>
    <p:sldId id="334" r:id="rId46"/>
    <p:sldId id="362" r:id="rId47"/>
    <p:sldId id="363" r:id="rId48"/>
    <p:sldId id="364" r:id="rId49"/>
    <p:sldId id="320" r:id="rId50"/>
    <p:sldId id="348" r:id="rId51"/>
    <p:sldId id="347" r:id="rId52"/>
    <p:sldId id="407" r:id="rId53"/>
    <p:sldId id="365" r:id="rId54"/>
    <p:sldId id="366" r:id="rId55"/>
    <p:sldId id="367" r:id="rId56"/>
    <p:sldId id="368" r:id="rId57"/>
    <p:sldId id="369" r:id="rId58"/>
    <p:sldId id="370" r:id="rId59"/>
    <p:sldId id="371" r:id="rId60"/>
    <p:sldId id="352" r:id="rId61"/>
    <p:sldId id="353" r:id="rId62"/>
    <p:sldId id="267" r:id="rId63"/>
    <p:sldId id="343" r:id="rId64"/>
    <p:sldId id="345" r:id="rId65"/>
    <p:sldId id="282" r:id="rId66"/>
    <p:sldId id="344" r:id="rId67"/>
    <p:sldId id="358" r:id="rId68"/>
    <p:sldId id="359" r:id="rId69"/>
    <p:sldId id="258" r:id="rId70"/>
    <p:sldId id="349" r:id="rId71"/>
    <p:sldId id="356" r:id="rId72"/>
    <p:sldId id="357" r:id="rId73"/>
    <p:sldId id="586" r:id="rId74"/>
    <p:sldId id="587" r:id="rId75"/>
    <p:sldId id="589" r:id="rId76"/>
    <p:sldId id="590" r:id="rId7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1" autoAdjust="0"/>
    <p:restoredTop sz="74471" autoAdjust="0"/>
  </p:normalViewPr>
  <p:slideViewPr>
    <p:cSldViewPr snapToGrid="0">
      <p:cViewPr>
        <p:scale>
          <a:sx n="82" d="100"/>
          <a:sy n="82" d="100"/>
        </p:scale>
        <p:origin x="-102" y="-246"/>
      </p:cViewPr>
      <p:guideLst>
        <p:guide orient="horz" pos="2160"/>
        <p:guide pos="3840"/>
      </p:guideLst>
    </p:cSldViewPr>
  </p:slideViewPr>
  <p:notesTextViewPr>
    <p:cViewPr>
      <p:scale>
        <a:sx n="1" d="1"/>
        <a:sy n="1" d="1"/>
      </p:scale>
      <p:origin x="0" y="0"/>
    </p:cViewPr>
  </p:notesTextViewPr>
  <p:sorterViewPr>
    <p:cViewPr varScale="1">
      <p:scale>
        <a:sx n="1" d="1"/>
        <a:sy n="1" d="1"/>
      </p:scale>
      <p:origin x="0" y="-2219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Excel_Worksheet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06444190840448"/>
          <c:y val="2.8773659287238646E-2"/>
          <c:w val="0.53938455004486108"/>
          <c:h val="0.91026126972895427"/>
        </c:manualLayout>
      </c:layout>
      <c:pieChart>
        <c:varyColors val="1"/>
        <c:ser>
          <c:idx val="0"/>
          <c:order val="0"/>
          <c:tx>
            <c:strRef>
              <c:f>Sheet1!$B$1</c:f>
              <c:strCache>
                <c:ptCount val="1"/>
                <c:pt idx="0">
                  <c:v>Column1</c:v>
                </c:pt>
              </c:strCache>
            </c:strRef>
          </c:tx>
          <c:explosion val="12"/>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E75-4AB2-9F72-2ED9629E75B6}"/>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DE75-4AB2-9F72-2ED9629E75B6}"/>
              </c:ext>
            </c:extLst>
          </c:dPt>
          <c:dPt>
            <c:idx val="2"/>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3-DE75-4AB2-9F72-2ED9629E75B6}"/>
              </c:ext>
            </c:extLst>
          </c:dPt>
          <c:dPt>
            <c:idx val="3"/>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2787-46ED-925B-DE1B235F2BFD}"/>
              </c:ext>
            </c:extLst>
          </c:dPt>
          <c:dLbls>
            <c:dLbl>
              <c:idx val="0"/>
              <c:layout>
                <c:manualLayout>
                  <c:x val="-0.183588646189284"/>
                  <c:y val="-0.240750226197658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904E79B0-C356-4B0A-BBD6-703793F710A1}" type="CATEGORYNAME">
                      <a:rPr lang="en-US" sz="3200" b="1">
                        <a:solidFill>
                          <a:schemeClr val="bg1"/>
                        </a:solidFill>
                        <a:latin typeface="Tahoma" panose="020B0604030504040204" pitchFamily="34" charset="0"/>
                        <a:ea typeface="Tahoma" panose="020B0604030504040204" pitchFamily="34" charset="0"/>
                        <a:cs typeface="Tahoma" panose="020B0604030504040204" pitchFamily="34" charset="0"/>
                      </a:rPr>
                      <a:pPr>
                        <a:defRPr sz="1197" b="0" i="0" u="none" strike="noStrike" kern="1200" baseline="0">
                          <a:solidFill>
                            <a:schemeClr val="tx1">
                              <a:lumMod val="75000"/>
                              <a:lumOff val="25000"/>
                            </a:schemeClr>
                          </a:solidFill>
                          <a:latin typeface="+mn-lt"/>
                          <a:ea typeface="+mn-ea"/>
                          <a:cs typeface="+mn-cs"/>
                        </a:defRPr>
                      </a:pPr>
                      <a:t>[CATEGORY NAME]</a:t>
                    </a:fld>
                    <a:endParaRPr lang="en-US"/>
                  </a:p>
                </c:rich>
              </c:tx>
              <c:spPr>
                <a:noFill/>
                <a:ln>
                  <a:noFill/>
                </a:ln>
                <a:effectLst/>
              </c:sp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254950495049505"/>
                      <c:h val="0.21232267768269691"/>
                    </c:manualLayout>
                  </c15:layout>
                  <c15:dlblFieldTable/>
                  <c15:showDataLabelsRange val="0"/>
                </c:ext>
                <c:ext xmlns:c16="http://schemas.microsoft.com/office/drawing/2014/chart" uri="{C3380CC4-5D6E-409C-BE32-E72D297353CC}">
                  <c16:uniqueId val="{00000001-DE75-4AB2-9F72-2ED9629E75B6}"/>
                </c:ext>
              </c:extLst>
            </c:dLbl>
            <c:dLbl>
              <c:idx val="1"/>
              <c:layout>
                <c:manualLayout>
                  <c:x val="-0.14955966131403692"/>
                  <c:y val="0.15344250335409146"/>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CB9F26C8-AB79-49FC-83E9-A65BCCBB175A}" type="CATEGORYNAME">
                      <a:rPr lang="en-US" sz="2800" b="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pPr>
                        <a:defRPr sz="1197" b="0" i="0" u="none" strike="noStrike" kern="1200" baseline="0">
                          <a:solidFill>
                            <a:schemeClr val="tx1">
                              <a:lumMod val="75000"/>
                              <a:lumOff val="25000"/>
                            </a:schemeClr>
                          </a:solidFill>
                          <a:latin typeface="+mn-lt"/>
                          <a:ea typeface="+mn-ea"/>
                          <a:cs typeface="+mn-cs"/>
                        </a:defRPr>
                      </a:pPr>
                      <a:t>[CATEGORY NAME]</a:t>
                    </a:fld>
                    <a:r>
                      <a:rPr lang="en-US" dirty="0"/>
                      <a:t>
</a:t>
                    </a:r>
                  </a:p>
                </c:rich>
              </c:tx>
              <c:spPr>
                <a:noFill/>
                <a:ln>
                  <a:noFill/>
                </a:ln>
                <a:effectLst/>
              </c:sp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2391029548637373"/>
                      <c:h val="0.39096980165218503"/>
                    </c:manualLayout>
                  </c15:layout>
                  <c15:dlblFieldTable/>
                  <c15:showDataLabelsRange val="0"/>
                </c:ext>
                <c:ext xmlns:c16="http://schemas.microsoft.com/office/drawing/2014/chart" uri="{C3380CC4-5D6E-409C-BE32-E72D297353CC}">
                  <c16:uniqueId val="{00000002-DE75-4AB2-9F72-2ED9629E75B6}"/>
                </c:ext>
              </c:extLst>
            </c:dLbl>
            <c:dLbl>
              <c:idx val="2"/>
              <c:layout>
                <c:manualLayout>
                  <c:x val="0.43844590512200826"/>
                  <c:y val="0.1990742451510649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A6DF1147-D99E-41AD-B136-BB79522B4074}" type="CATEGORYNAME">
                      <a:rPr lang="en-US" sz="2800" b="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pPr>
                        <a:defRPr sz="1197" b="0" i="0" u="none" strike="noStrike" kern="1200" baseline="0">
                          <a:solidFill>
                            <a:schemeClr val="tx1">
                              <a:lumMod val="75000"/>
                              <a:lumOff val="25000"/>
                            </a:schemeClr>
                          </a:solidFill>
                          <a:latin typeface="+mn-lt"/>
                          <a:ea typeface="+mn-ea"/>
                          <a:cs typeface="+mn-cs"/>
                        </a:defRPr>
                      </a:pPr>
                      <a:t>[CATEGORY NAME]</a:t>
                    </a:fld>
                    <a:r>
                      <a:rPr lang="en-US" sz="28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a:t>
                    </a:r>
                    <a:fld id="{EEA093F2-82AB-45F4-8276-609F92804406}" type="PERCENTAGE">
                      <a:rPr lang="en-US" sz="2800" b="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pPr>
                        <a:defRPr sz="1197" b="0" i="0" u="none" strike="noStrike" kern="1200" baseline="0">
                          <a:solidFill>
                            <a:schemeClr val="tx1">
                              <a:lumMod val="75000"/>
                              <a:lumOff val="25000"/>
                            </a:schemeClr>
                          </a:solidFill>
                          <a:latin typeface="+mn-lt"/>
                          <a:ea typeface="+mn-ea"/>
                          <a:cs typeface="+mn-cs"/>
                        </a:defRPr>
                      </a:pPr>
                      <a:t>[PERCENTAGE]</a:t>
                    </a:fld>
                    <a:endParaRPr lang="en-US" sz="28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c:rich>
              </c:tx>
              <c:spPr>
                <a:noFill/>
                <a:ln>
                  <a:noFill/>
                </a:ln>
                <a:effectLst/>
              </c:spPr>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9030891868714426"/>
                      <c:h val="0.43523941828511259"/>
                    </c:manualLayout>
                  </c15:layout>
                  <c15:dlblFieldTable/>
                  <c15:showDataLabelsRange val="0"/>
                </c:ext>
                <c:ext xmlns:c16="http://schemas.microsoft.com/office/drawing/2014/chart" uri="{C3380CC4-5D6E-409C-BE32-E72D297353CC}">
                  <c16:uniqueId val="{00000003-DE75-4AB2-9F72-2ED9629E75B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3"/>
                <c:pt idx="0">
                  <c:v>ALL Students</c:v>
                </c:pt>
                <c:pt idx="1">
                  <c:v>Students with Disabilities</c:v>
                </c:pt>
                <c:pt idx="2">
                  <c:v>Students with the MOST Significant Disabilities</c:v>
                </c:pt>
              </c:strCache>
            </c:strRef>
          </c:cat>
          <c:val>
            <c:numRef>
              <c:f>Sheet1!$B$2:$B$5</c:f>
              <c:numCache>
                <c:formatCode>General</c:formatCode>
                <c:ptCount val="4"/>
                <c:pt idx="0">
                  <c:v>100</c:v>
                </c:pt>
                <c:pt idx="1">
                  <c:v>13</c:v>
                </c:pt>
                <c:pt idx="2">
                  <c:v>1</c:v>
                </c:pt>
              </c:numCache>
            </c:numRef>
          </c:val>
          <c:extLst xmlns:c16r2="http://schemas.microsoft.com/office/drawing/2015/06/chart">
            <c:ext xmlns:c16="http://schemas.microsoft.com/office/drawing/2014/chart" uri="{C3380CC4-5D6E-409C-BE32-E72D297353CC}">
              <c16:uniqueId val="{00000000-DE75-4AB2-9F72-2ED9629E75B6}"/>
            </c:ext>
          </c:extLst>
        </c:ser>
        <c:dLbls>
          <c:dLblPos val="inEnd"/>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0.20018</cdr:x>
      <cdr:y>0.15622</cdr:y>
    </cdr:from>
    <cdr:to>
      <cdr:x>0.37282</cdr:x>
      <cdr:y>0.25077</cdr:y>
    </cdr:to>
    <cdr:cxnSp macro="">
      <cdr:nvCxnSpPr>
        <cdr:cNvPr id="3" name="Straight Arrow Connector 2">
          <a:extLst xmlns:a="http://schemas.openxmlformats.org/drawingml/2006/main">
            <a:ext uri="{FF2B5EF4-FFF2-40B4-BE49-F238E27FC236}">
              <a16:creationId xmlns:a16="http://schemas.microsoft.com/office/drawing/2014/main" xmlns="" id="{38BAF3B6-4904-4AF8-873E-7AB4865E2B63}"/>
            </a:ext>
          </a:extLst>
        </cdr:cNvPr>
        <cdr:cNvCxnSpPr/>
      </cdr:nvCxnSpPr>
      <cdr:spPr>
        <a:xfrm xmlns:a="http://schemas.openxmlformats.org/drawingml/2006/main" flipV="1">
          <a:off x="2166730" y="853994"/>
          <a:ext cx="1868557" cy="516834"/>
        </a:xfrm>
        <a:prstGeom xmlns:a="http://schemas.openxmlformats.org/drawingml/2006/main" prst="straightConnector1">
          <a:avLst/>
        </a:prstGeom>
        <a:ln xmlns:a="http://schemas.openxmlformats.org/drawingml/2006/main" w="3175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5741D47-3C4C-46C6-AB83-EB12FFAA3D21}" type="datetimeFigureOut">
              <a:rPr lang="en-US" smtClean="0"/>
              <a:t>3/3/2021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A94FEE-03E2-4343-96AA-512FB9A6D9D5}" type="slidenum">
              <a:rPr lang="en-US" smtClean="0"/>
              <a:t>‹#›</a:t>
            </a:fld>
            <a:endParaRPr lang="en-US"/>
          </a:p>
        </p:txBody>
      </p:sp>
    </p:spTree>
    <p:extLst>
      <p:ext uri="{BB962C8B-B14F-4D97-AF65-F5344CB8AC3E}">
        <p14:creationId xmlns:p14="http://schemas.microsoft.com/office/powerpoint/2010/main" val="1535513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48FEFA6-D246-4DCF-864A-F35B97CF5067}" type="datetimeFigureOut">
              <a:rPr lang="en-US" smtClean="0"/>
              <a:t>3/3/2021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1B7E162-1DF3-4C17-8D7F-25FBD939054F}" type="slidenum">
              <a:rPr lang="en-US" smtClean="0"/>
              <a:t>‹#›</a:t>
            </a:fld>
            <a:endParaRPr lang="en-US"/>
          </a:p>
        </p:txBody>
      </p:sp>
    </p:spTree>
    <p:extLst>
      <p:ext uri="{BB962C8B-B14F-4D97-AF65-F5344CB8AC3E}">
        <p14:creationId xmlns:p14="http://schemas.microsoft.com/office/powerpoint/2010/main" val="2309568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results from the Learner Characteristics Inventory developed by the National Alternate Assessment Center in Kentucky. This assessment  was intended to ensure that the test was designed for the intended population and that the intended population was participating in the alternate assessment.  So, the National Center and State Collaborative asked 15 states to have teachers complete the inventory of all their students who took the alternate assessment so that a range of characteristics could be described about the learner.</a:t>
            </a:r>
          </a:p>
          <a:p>
            <a:endParaRPr lang="en-US" dirty="0"/>
          </a:p>
          <a:p>
            <a:r>
              <a:rPr lang="en-US" dirty="0"/>
              <a:t>Disability Categories – talk about requirements for eligibility</a:t>
            </a:r>
          </a:p>
          <a:p>
            <a:r>
              <a:rPr lang="en-US" dirty="0"/>
              <a:t>Communication  Pre symbolic – not yet able to communicate using symbols – vocalizations and dietic gestures which is pointing, reaching and showing or purposeful moving to an object. Symbolic communication is  a student that speaks or has a vocabulary of signs and pictures to communicate. Recognizes some sights words and numbers</a:t>
            </a:r>
          </a:p>
          <a:p>
            <a:r>
              <a:rPr lang="en-US" dirty="0"/>
              <a:t>Classroom setting – read slide</a:t>
            </a:r>
          </a:p>
        </p:txBody>
      </p:sp>
      <p:sp>
        <p:nvSpPr>
          <p:cNvPr id="4" name="Slide Number Placeholder 3"/>
          <p:cNvSpPr>
            <a:spLocks noGrp="1"/>
          </p:cNvSpPr>
          <p:nvPr>
            <p:ph type="sldNum" sz="quarter" idx="5"/>
          </p:nvPr>
        </p:nvSpPr>
        <p:spPr/>
        <p:txBody>
          <a:bodyPr/>
          <a:lstStyle/>
          <a:p>
            <a:fld id="{F221A378-4FE2-430E-88F7-2550DD358A12}" type="slidenum">
              <a:rPr lang="en-US" smtClean="0"/>
              <a:t>9</a:t>
            </a:fld>
            <a:endParaRPr lang="en-US"/>
          </a:p>
        </p:txBody>
      </p:sp>
    </p:spTree>
    <p:extLst>
      <p:ext uri="{BB962C8B-B14F-4D97-AF65-F5344CB8AC3E}">
        <p14:creationId xmlns:p14="http://schemas.microsoft.com/office/powerpoint/2010/main" val="151032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IEP Teams decision can not be made on one of these 14 factors listed</a:t>
            </a:r>
          </a:p>
        </p:txBody>
      </p:sp>
      <p:sp>
        <p:nvSpPr>
          <p:cNvPr id="4" name="Slide Number Placeholder 3"/>
          <p:cNvSpPr>
            <a:spLocks noGrp="1"/>
          </p:cNvSpPr>
          <p:nvPr>
            <p:ph type="sldNum" sz="quarter" idx="5"/>
          </p:nvPr>
        </p:nvSpPr>
        <p:spPr/>
        <p:txBody>
          <a:bodyPr/>
          <a:lstStyle/>
          <a:p>
            <a:fld id="{F221A378-4FE2-430E-88F7-2550DD358A12}" type="slidenum">
              <a:rPr lang="en-US" smtClean="0"/>
              <a:t>22</a:t>
            </a:fld>
            <a:endParaRPr lang="en-US"/>
          </a:p>
        </p:txBody>
      </p:sp>
    </p:spTree>
    <p:extLst>
      <p:ext uri="{BB962C8B-B14F-4D97-AF65-F5344CB8AC3E}">
        <p14:creationId xmlns:p14="http://schemas.microsoft.com/office/powerpoint/2010/main" val="13091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IEP Team will document the decision regarding the student’s participation in the alternate assessment.  Also, the team must provide the parent with information from the Guidance for IEP Teams on Participation Decisions for the Alabama Alternate Assessment Program (give a copy or QR Code) and clearly inform the parent(s) of the difference between an assessment based on general education standards and an assessment based on alternate standards and how participation may delay or affect the student’s completion of the requirement for a regular high school diploma.  In this section we also give the federal definition of a regular high school diploma.  The parent should also have the opportunity to ask questions.  The date the parent was given this information will be included her.</a:t>
            </a:r>
          </a:p>
        </p:txBody>
      </p:sp>
      <p:sp>
        <p:nvSpPr>
          <p:cNvPr id="4" name="Slide Number Placeholder 3"/>
          <p:cNvSpPr>
            <a:spLocks noGrp="1"/>
          </p:cNvSpPr>
          <p:nvPr>
            <p:ph type="sldNum" sz="quarter" idx="5"/>
          </p:nvPr>
        </p:nvSpPr>
        <p:spPr/>
        <p:txBody>
          <a:bodyPr/>
          <a:lstStyle/>
          <a:p>
            <a:fld id="{F221A378-4FE2-430E-88F7-2550DD358A12}" type="slidenum">
              <a:rPr lang="en-US" smtClean="0"/>
              <a:t>23</a:t>
            </a:fld>
            <a:endParaRPr lang="en-US"/>
          </a:p>
        </p:txBody>
      </p:sp>
    </p:spTree>
    <p:extLst>
      <p:ext uri="{BB962C8B-B14F-4D97-AF65-F5344CB8AC3E}">
        <p14:creationId xmlns:p14="http://schemas.microsoft.com/office/powerpoint/2010/main" val="2658420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of the form is for the parent’s signature.  Stating that they understand their child will be participating in the alternate assessment and instruction will be from alternate standards which are aligned to the state content standards.  Their signature also signifies that the parent has been informed of that participation in the alternate assessment may delay or affect the completion of a regular high school diploma.  Also, the parent understands that this decision is made annually at an IEP Team meeting.  </a:t>
            </a:r>
          </a:p>
          <a:p>
            <a:endParaRPr lang="en-US" dirty="0"/>
          </a:p>
          <a:p>
            <a:r>
              <a:rPr lang="en-US" dirty="0"/>
              <a:t>You may also document the attempts to provide the parent with guidance regarding participation in the alternate assessment.,</a:t>
            </a:r>
          </a:p>
        </p:txBody>
      </p:sp>
      <p:sp>
        <p:nvSpPr>
          <p:cNvPr id="4" name="Slide Number Placeholder 3"/>
          <p:cNvSpPr>
            <a:spLocks noGrp="1"/>
          </p:cNvSpPr>
          <p:nvPr>
            <p:ph type="sldNum" sz="quarter" idx="5"/>
          </p:nvPr>
        </p:nvSpPr>
        <p:spPr/>
        <p:txBody>
          <a:bodyPr/>
          <a:lstStyle/>
          <a:p>
            <a:fld id="{F221A378-4FE2-430E-88F7-2550DD358A12}" type="slidenum">
              <a:rPr lang="en-US" smtClean="0"/>
              <a:t>24</a:t>
            </a:fld>
            <a:endParaRPr lang="en-US"/>
          </a:p>
        </p:txBody>
      </p:sp>
    </p:spTree>
    <p:extLst>
      <p:ext uri="{BB962C8B-B14F-4D97-AF65-F5344CB8AC3E}">
        <p14:creationId xmlns:p14="http://schemas.microsoft.com/office/powerpoint/2010/main" val="2721121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Davis</a:t>
            </a:r>
          </a:p>
          <a:p>
            <a:r>
              <a:rPr lang="en-US" dirty="0"/>
              <a:t>For IEP Team members</a:t>
            </a:r>
          </a:p>
        </p:txBody>
      </p:sp>
      <p:sp>
        <p:nvSpPr>
          <p:cNvPr id="4" name="Slide Number Placeholder 3"/>
          <p:cNvSpPr>
            <a:spLocks noGrp="1"/>
          </p:cNvSpPr>
          <p:nvPr>
            <p:ph type="sldNum" sz="quarter" idx="5"/>
          </p:nvPr>
        </p:nvSpPr>
        <p:spPr/>
        <p:txBody>
          <a:bodyPr/>
          <a:lstStyle/>
          <a:p>
            <a:fld id="{F221A378-4FE2-430E-88F7-2550DD358A12}" type="slidenum">
              <a:rPr lang="en-US" smtClean="0"/>
              <a:t>25</a:t>
            </a:fld>
            <a:endParaRPr lang="en-US"/>
          </a:p>
        </p:txBody>
      </p:sp>
    </p:spTree>
    <p:extLst>
      <p:ext uri="{BB962C8B-B14F-4D97-AF65-F5344CB8AC3E}">
        <p14:creationId xmlns:p14="http://schemas.microsoft.com/office/powerpoint/2010/main" val="1797487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Davis</a:t>
            </a:r>
          </a:p>
          <a:p>
            <a:endParaRPr lang="en-US" dirty="0"/>
          </a:p>
          <a:p>
            <a:r>
              <a:rPr lang="en-US" dirty="0"/>
              <a:t>For Parents – there is part of the Alabama Alternate Assessment Program Participation Decision Documentation form that the parent signs stating they understand this.</a:t>
            </a:r>
          </a:p>
        </p:txBody>
      </p:sp>
      <p:sp>
        <p:nvSpPr>
          <p:cNvPr id="4" name="Slide Number Placeholder 3"/>
          <p:cNvSpPr>
            <a:spLocks noGrp="1"/>
          </p:cNvSpPr>
          <p:nvPr>
            <p:ph type="sldNum" sz="quarter" idx="5"/>
          </p:nvPr>
        </p:nvSpPr>
        <p:spPr/>
        <p:txBody>
          <a:bodyPr/>
          <a:lstStyle/>
          <a:p>
            <a:fld id="{F221A378-4FE2-430E-88F7-2550DD358A12}" type="slidenum">
              <a:rPr lang="en-US" smtClean="0"/>
              <a:t>26</a:t>
            </a:fld>
            <a:endParaRPr lang="en-US"/>
          </a:p>
        </p:txBody>
      </p:sp>
    </p:spTree>
    <p:extLst>
      <p:ext uri="{BB962C8B-B14F-4D97-AF65-F5344CB8AC3E}">
        <p14:creationId xmlns:p14="http://schemas.microsoft.com/office/powerpoint/2010/main" val="387767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alternate achievement standards for math and </a:t>
            </a:r>
            <a:r>
              <a:rPr lang="en-US" dirty="0" err="1"/>
              <a:t>ela</a:t>
            </a:r>
            <a:r>
              <a:rPr lang="en-US" dirty="0"/>
              <a:t> are the areas of concentration for our initial resources.  </a:t>
            </a:r>
          </a:p>
        </p:txBody>
      </p:sp>
      <p:sp>
        <p:nvSpPr>
          <p:cNvPr id="4" name="Slide Number Placeholder 3"/>
          <p:cNvSpPr>
            <a:spLocks noGrp="1"/>
          </p:cNvSpPr>
          <p:nvPr>
            <p:ph type="sldNum" sz="quarter" idx="5"/>
          </p:nvPr>
        </p:nvSpPr>
        <p:spPr/>
        <p:txBody>
          <a:bodyPr/>
          <a:lstStyle/>
          <a:p>
            <a:fld id="{F221A378-4FE2-430E-88F7-2550DD358A12}" type="slidenum">
              <a:rPr lang="en-US" smtClean="0"/>
              <a:t>30</a:t>
            </a:fld>
            <a:endParaRPr lang="en-US"/>
          </a:p>
        </p:txBody>
      </p:sp>
    </p:spTree>
    <p:extLst>
      <p:ext uri="{BB962C8B-B14F-4D97-AF65-F5344CB8AC3E}">
        <p14:creationId xmlns:p14="http://schemas.microsoft.com/office/powerpoint/2010/main" val="157801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first resource created by a team of teachers who work diligently to provide instruction based on the alternate achievement standards.  This was their idea of a “first” resource.  This is formatted into grade bands – k-2, 3-5, 6-8, 9-10, 11-12  for ELA and by grades K-8 and 9-10 Algebra </a:t>
            </a:r>
            <a:r>
              <a:rPr lang="en-US"/>
              <a:t>and11-12 geometry and </a:t>
            </a:r>
            <a:r>
              <a:rPr lang="en-US" dirty="0"/>
              <a:t>provides a linked resource to every standard with suggested accommodations, modifications and adaptations.  All these teachers have multi-grades and multi-skills classroom and are excited about having easily accessible instruction to meet the needs of the students in their classroom.</a:t>
            </a:r>
          </a:p>
          <a:p>
            <a:endParaRPr lang="en-US" dirty="0"/>
          </a:p>
          <a:p>
            <a:r>
              <a:rPr lang="en-US" dirty="0"/>
              <a:t>Where to find this resource – This resource is on ALEX.  I want to thank the team at ALEX for assisting us with this and working to include our alternate achievement standards on the website. Now teachers find a standard on ALEX and have instructional material available to be modified.  Since some of our teachers are not familiar with ALEX, there is a handout giving directions of how to navigate the site.  We look forward to working with many teachers across the state in partnership with the team at ALEX to create additional resources.</a:t>
            </a:r>
          </a:p>
        </p:txBody>
      </p:sp>
      <p:sp>
        <p:nvSpPr>
          <p:cNvPr id="4" name="Slide Number Placeholder 3"/>
          <p:cNvSpPr>
            <a:spLocks noGrp="1"/>
          </p:cNvSpPr>
          <p:nvPr>
            <p:ph type="sldNum" sz="quarter" idx="5"/>
          </p:nvPr>
        </p:nvSpPr>
        <p:spPr/>
        <p:txBody>
          <a:bodyPr/>
          <a:lstStyle/>
          <a:p>
            <a:fld id="{F221A378-4FE2-430E-88F7-2550DD358A12}" type="slidenum">
              <a:rPr lang="en-US" smtClean="0"/>
              <a:t>32</a:t>
            </a:fld>
            <a:endParaRPr lang="en-US"/>
          </a:p>
        </p:txBody>
      </p:sp>
    </p:spTree>
    <p:extLst>
      <p:ext uri="{BB962C8B-B14F-4D97-AF65-F5344CB8AC3E}">
        <p14:creationId xmlns:p14="http://schemas.microsoft.com/office/powerpoint/2010/main" val="1149277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teaching and learning guides for LEA and Math that provide instructional guidance for teachers.  Included in the guides are achievement elements that identify the essential skills  needed to make progress, key vocabulary, a list of learning progressions of the content towards mastery of the standard, and examples of how to apply the alternate standard during instruction. </a:t>
            </a:r>
          </a:p>
          <a:p>
            <a:endParaRPr lang="en-US" dirty="0"/>
          </a:p>
          <a:p>
            <a:r>
              <a:rPr lang="en-US" dirty="0"/>
              <a:t>The Instructional Strategies document will include scaffolds, support and more for each standard.  These will probably be ready after the first of the year. (Feb to March)</a:t>
            </a:r>
          </a:p>
          <a:p>
            <a:endParaRPr lang="en-US" dirty="0"/>
          </a:p>
          <a:p>
            <a:r>
              <a:rPr lang="en-US" dirty="0"/>
              <a:t>We look forward to working with many teachers across the state in partnership with the team at ALEX to create additional resources.  Your teachers have the opportunity to complete a survey and give us not only their email for sharing of information but to provide us feedback as to what resources would be helpful and share their interest in helping develop resources.  Please share this survey or QR code to AAS teachers.  This was sent to you in an email from Crystal with  MEGA Updates for AAS and Transition.  You have a handout with the survey link and the QR code for both surveys.  Please share with the AAS teachers.  You will hear more about the transition survey tomorrow.</a:t>
            </a:r>
          </a:p>
          <a:p>
            <a:endParaRPr lang="en-US" dirty="0"/>
          </a:p>
        </p:txBody>
      </p:sp>
      <p:sp>
        <p:nvSpPr>
          <p:cNvPr id="4" name="Slide Number Placeholder 3"/>
          <p:cNvSpPr>
            <a:spLocks noGrp="1"/>
          </p:cNvSpPr>
          <p:nvPr>
            <p:ph type="sldNum" sz="quarter" idx="5"/>
          </p:nvPr>
        </p:nvSpPr>
        <p:spPr/>
        <p:txBody>
          <a:bodyPr/>
          <a:lstStyle/>
          <a:p>
            <a:fld id="{F221A378-4FE2-430E-88F7-2550DD358A12}" type="slidenum">
              <a:rPr lang="en-US" smtClean="0"/>
              <a:t>33</a:t>
            </a:fld>
            <a:endParaRPr lang="en-US"/>
          </a:p>
        </p:txBody>
      </p:sp>
    </p:spTree>
    <p:extLst>
      <p:ext uri="{BB962C8B-B14F-4D97-AF65-F5344CB8AC3E}">
        <p14:creationId xmlns:p14="http://schemas.microsoft.com/office/powerpoint/2010/main" val="3758686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6ed79ae39_0_3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6ed79ae39_0_321: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6ed79ae39_0_3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6ed79ae39_0_344:notes"/>
          <p:cNvSpPr txBox="1">
            <a:spLocks noGrp="1"/>
          </p:cNvSpPr>
          <p:nvPr>
            <p:ph type="body" idx="1"/>
          </p:nvPr>
        </p:nvSpPr>
        <p:spPr>
          <a:xfrm>
            <a:off x="701040" y="4415790"/>
            <a:ext cx="5608320" cy="4183380"/>
          </a:xfrm>
          <a:prstGeom prst="rect">
            <a:avLst/>
          </a:prstGeom>
        </p:spPr>
        <p:txBody>
          <a:bodyPr spcFirstLastPara="1" wrap="square" lIns="93162" tIns="46568" rIns="93162" bIns="46568" anchor="t" anchorCtr="0">
            <a:noAutofit/>
          </a:bodyPr>
          <a:lstStyle/>
          <a:p>
            <a:pPr marL="0" inden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list of the levels of reading and math skills exhibited by </a:t>
            </a:r>
            <a:r>
              <a:rPr lang="en-US" dirty="0" err="1"/>
              <a:t>swscd</a:t>
            </a:r>
            <a:endParaRPr lang="en-US" dirty="0"/>
          </a:p>
        </p:txBody>
      </p:sp>
      <p:sp>
        <p:nvSpPr>
          <p:cNvPr id="4" name="Slide Number Placeholder 3"/>
          <p:cNvSpPr>
            <a:spLocks noGrp="1"/>
          </p:cNvSpPr>
          <p:nvPr>
            <p:ph type="sldNum" sz="quarter" idx="5"/>
          </p:nvPr>
        </p:nvSpPr>
        <p:spPr/>
        <p:txBody>
          <a:bodyPr/>
          <a:lstStyle/>
          <a:p>
            <a:fld id="{F221A378-4FE2-430E-88F7-2550DD358A12}" type="slidenum">
              <a:rPr lang="en-US" smtClean="0"/>
              <a:t>10</a:t>
            </a:fld>
            <a:endParaRPr lang="en-US"/>
          </a:p>
        </p:txBody>
      </p:sp>
    </p:spTree>
    <p:extLst>
      <p:ext uri="{BB962C8B-B14F-4D97-AF65-F5344CB8AC3E}">
        <p14:creationId xmlns:p14="http://schemas.microsoft.com/office/powerpoint/2010/main" val="1008770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B7E162-1DF3-4C17-8D7F-25FBD939054F}" type="slidenum">
              <a:rPr lang="en-US" smtClean="0"/>
              <a:t>72</a:t>
            </a:fld>
            <a:endParaRPr lang="en-US"/>
          </a:p>
        </p:txBody>
      </p:sp>
    </p:spTree>
    <p:extLst>
      <p:ext uri="{BB962C8B-B14F-4D97-AF65-F5344CB8AC3E}">
        <p14:creationId xmlns:p14="http://schemas.microsoft.com/office/powerpoint/2010/main" val="912118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IEP Team gets to this point, the Team must use the AAAP PDD form to determine if the student is a student with the most significant cognitive disability.</a:t>
            </a:r>
          </a:p>
        </p:txBody>
      </p:sp>
      <p:sp>
        <p:nvSpPr>
          <p:cNvPr id="4" name="Slide Number Placeholder 3"/>
          <p:cNvSpPr>
            <a:spLocks noGrp="1"/>
          </p:cNvSpPr>
          <p:nvPr>
            <p:ph type="sldNum" sz="quarter" idx="5"/>
          </p:nvPr>
        </p:nvSpPr>
        <p:spPr/>
        <p:txBody>
          <a:bodyPr/>
          <a:lstStyle/>
          <a:p>
            <a:fld id="{F221A378-4FE2-430E-88F7-2550DD358A12}" type="slidenum">
              <a:rPr lang="en-US" smtClean="0"/>
              <a:t>13</a:t>
            </a:fld>
            <a:endParaRPr lang="en-US"/>
          </a:p>
        </p:txBody>
      </p:sp>
    </p:spTree>
    <p:extLst>
      <p:ext uri="{BB962C8B-B14F-4D97-AF65-F5344CB8AC3E}">
        <p14:creationId xmlns:p14="http://schemas.microsoft.com/office/powerpoint/2010/main" val="414329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1A378-4FE2-430E-88F7-2550DD358A12}" type="slidenum">
              <a:rPr lang="en-US" smtClean="0"/>
              <a:t>16</a:t>
            </a:fld>
            <a:endParaRPr lang="en-US"/>
          </a:p>
        </p:txBody>
      </p:sp>
    </p:spTree>
    <p:extLst>
      <p:ext uri="{BB962C8B-B14F-4D97-AF65-F5344CB8AC3E}">
        <p14:creationId xmlns:p14="http://schemas.microsoft.com/office/powerpoint/2010/main" val="154540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through this analysis</a:t>
            </a:r>
          </a:p>
        </p:txBody>
      </p:sp>
      <p:sp>
        <p:nvSpPr>
          <p:cNvPr id="4" name="Slide Number Placeholder 3"/>
          <p:cNvSpPr>
            <a:spLocks noGrp="1"/>
          </p:cNvSpPr>
          <p:nvPr>
            <p:ph type="sldNum" sz="quarter" idx="5"/>
          </p:nvPr>
        </p:nvSpPr>
        <p:spPr/>
        <p:txBody>
          <a:bodyPr/>
          <a:lstStyle/>
          <a:p>
            <a:fld id="{F221A378-4FE2-430E-88F7-2550DD358A12}" type="slidenum">
              <a:rPr lang="en-US" smtClean="0"/>
              <a:t>17</a:t>
            </a:fld>
            <a:endParaRPr lang="en-US"/>
          </a:p>
        </p:txBody>
      </p:sp>
    </p:spTree>
    <p:extLst>
      <p:ext uri="{BB962C8B-B14F-4D97-AF65-F5344CB8AC3E}">
        <p14:creationId xmlns:p14="http://schemas.microsoft.com/office/powerpoint/2010/main" val="206331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everyone has a pretty good picture of Monique.  All of this information is typically discussed as the IEP Team is completing the profile page for the student.  Additional means of collecting this information is to complete an Learner Characteristic Inventory on each student.  Remember that was used by the National Center and State Collaborative to categorize characteristics of students with the most significant cognitive disabilities.  </a:t>
            </a:r>
          </a:p>
        </p:txBody>
      </p:sp>
      <p:sp>
        <p:nvSpPr>
          <p:cNvPr id="4" name="Slide Number Placeholder 3"/>
          <p:cNvSpPr>
            <a:spLocks noGrp="1"/>
          </p:cNvSpPr>
          <p:nvPr>
            <p:ph type="sldNum" sz="quarter" idx="5"/>
          </p:nvPr>
        </p:nvSpPr>
        <p:spPr/>
        <p:txBody>
          <a:bodyPr/>
          <a:lstStyle/>
          <a:p>
            <a:fld id="{F221A378-4FE2-430E-88F7-2550DD358A12}" type="slidenum">
              <a:rPr lang="en-US" smtClean="0"/>
              <a:t>18</a:t>
            </a:fld>
            <a:endParaRPr lang="en-US"/>
          </a:p>
        </p:txBody>
      </p:sp>
    </p:spTree>
    <p:extLst>
      <p:ext uri="{BB962C8B-B14F-4D97-AF65-F5344CB8AC3E}">
        <p14:creationId xmlns:p14="http://schemas.microsoft.com/office/powerpoint/2010/main" val="117030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using the required State form, the first question has the IEP Team determine based on the student’s IQ and Adaptive functioning if the student meets those two parts of the definition for participation in the alternate assessment.  In Monique’s case, the team reviews intellectual evaluations – referring back to your snapshot Monique’s IQ score was a 43 and her adaptive behavior score was a 54 at school and a 49 at home.  On the snapshot you will see that information from the current performance of the student  in the are of IQ, Adaptive behavior, achievement and communication were used by the team to determine that the student met the first 2 prongs of the definition. </a:t>
            </a:r>
          </a:p>
        </p:txBody>
      </p:sp>
      <p:sp>
        <p:nvSpPr>
          <p:cNvPr id="4" name="Slide Number Placeholder 3"/>
          <p:cNvSpPr>
            <a:spLocks noGrp="1"/>
          </p:cNvSpPr>
          <p:nvPr>
            <p:ph type="sldNum" sz="quarter" idx="5"/>
          </p:nvPr>
        </p:nvSpPr>
        <p:spPr/>
        <p:txBody>
          <a:bodyPr/>
          <a:lstStyle/>
          <a:p>
            <a:fld id="{F221A378-4FE2-430E-88F7-2550DD358A12}" type="slidenum">
              <a:rPr lang="en-US" smtClean="0"/>
              <a:t>19</a:t>
            </a:fld>
            <a:endParaRPr lang="en-US"/>
          </a:p>
        </p:txBody>
      </p:sp>
    </p:spTree>
    <p:extLst>
      <p:ext uri="{BB962C8B-B14F-4D97-AF65-F5344CB8AC3E}">
        <p14:creationId xmlns:p14="http://schemas.microsoft.com/office/powerpoint/2010/main" val="12536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2</a:t>
            </a:r>
            <a:r>
              <a:rPr lang="en-US" baseline="30000" dirty="0"/>
              <a:t>nd</a:t>
            </a:r>
            <a:r>
              <a:rPr lang="en-US" dirty="0"/>
              <a:t> portion of the criteria, the IEP Team must determine which standards – state content standards or alternate achievement standards – will most appropriately capture the student’s performance.  It is important that the IEP Team understand the difference between the assessments based on general education standards and assessments based on alternate achievement standards.  For Monique, with her below grade level academic skills , low levels of mastery over year of instruction with high levels of support, and the setting(s) in which she receives instruction, her need for functional instruction both academically and developmentally, and her level of expressive and receptive communication,  the IEP Team determined that the alternate standards would be the content the student is expected to learn. </a:t>
            </a:r>
          </a:p>
        </p:txBody>
      </p:sp>
      <p:sp>
        <p:nvSpPr>
          <p:cNvPr id="4" name="Slide Number Placeholder 3"/>
          <p:cNvSpPr>
            <a:spLocks noGrp="1"/>
          </p:cNvSpPr>
          <p:nvPr>
            <p:ph type="sldNum" sz="quarter" idx="5"/>
          </p:nvPr>
        </p:nvSpPr>
        <p:spPr/>
        <p:txBody>
          <a:bodyPr/>
          <a:lstStyle/>
          <a:p>
            <a:fld id="{F221A378-4FE2-430E-88F7-2550DD358A12}" type="slidenum">
              <a:rPr lang="en-US" smtClean="0"/>
              <a:t>20</a:t>
            </a:fld>
            <a:endParaRPr lang="en-US"/>
          </a:p>
        </p:txBody>
      </p:sp>
    </p:spTree>
    <p:extLst>
      <p:ext uri="{BB962C8B-B14F-4D97-AF65-F5344CB8AC3E}">
        <p14:creationId xmlns:p14="http://schemas.microsoft.com/office/powerpoint/2010/main" val="50459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3rd question has the IEP Team examine the supports a student requires to achieve measurable gains.  The example Dr. Davis gave about the student that was functioning with his same age peers in reading and math would probably be safe to say that the student was making measurable gains.  For a student on the alternate achievement standards, the progress is determined in relation to the student’s expected performance.  The Team must build the body of evidence to define a student’s characteristics as a learner. The student’s learning must be pervasive, affecting the student’s learning across content areas and in social and community settings. The IEP Team should discuss what a typical school day looks like for this student – reviewing the level of communication, how much time is spent on learning new material, how much time a teacher spends reteaching and </a:t>
            </a:r>
            <a:r>
              <a:rPr lang="en-US" dirty="0" err="1"/>
              <a:t>preteaching</a:t>
            </a:r>
            <a:r>
              <a:rPr lang="en-US" dirty="0"/>
              <a:t>, and the level and frequency of prompting the student needs. Student also require direct support from adults caretakers with daily living skills.  The IEP team must examine how often and with what intensity the student requires direct and individualized instruction.  Also, does the student require assistive technology to actively engage and participate in home, community, work  and school setting.</a:t>
            </a:r>
          </a:p>
          <a:p>
            <a:endParaRPr lang="en-US" dirty="0"/>
          </a:p>
          <a:p>
            <a:r>
              <a:rPr lang="en-US" dirty="0"/>
              <a:t>In Monique's case, she required full assistance from an adult with academics, physical and daily functional skills. (wears a diaper, need assistance in walking, feeding) Her communication is through vocalizations, signs and gestures.  Skills significantly below peers and her learning from year to year is minimal.  Supported by 3 related service providers and often misses school due to illness.</a:t>
            </a:r>
          </a:p>
          <a:p>
            <a:endParaRPr lang="en-US" dirty="0"/>
          </a:p>
          <a:p>
            <a:r>
              <a:rPr lang="en-US" dirty="0"/>
              <a:t>The decision for the 3 questions discussed is left to the professional judgement of the IEP Team based on the evidence to support the decision.</a:t>
            </a:r>
          </a:p>
        </p:txBody>
      </p:sp>
      <p:sp>
        <p:nvSpPr>
          <p:cNvPr id="4" name="Slide Number Placeholder 3"/>
          <p:cNvSpPr>
            <a:spLocks noGrp="1"/>
          </p:cNvSpPr>
          <p:nvPr>
            <p:ph type="sldNum" sz="quarter" idx="5"/>
          </p:nvPr>
        </p:nvSpPr>
        <p:spPr/>
        <p:txBody>
          <a:bodyPr/>
          <a:lstStyle/>
          <a:p>
            <a:fld id="{F221A378-4FE2-430E-88F7-2550DD358A12}" type="slidenum">
              <a:rPr lang="en-US" smtClean="0"/>
              <a:t>21</a:t>
            </a:fld>
            <a:endParaRPr lang="en-US"/>
          </a:p>
        </p:txBody>
      </p:sp>
    </p:spTree>
    <p:extLst>
      <p:ext uri="{BB962C8B-B14F-4D97-AF65-F5344CB8AC3E}">
        <p14:creationId xmlns:p14="http://schemas.microsoft.com/office/powerpoint/2010/main" val="373568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98DCECBC-B992-4C86-8974-0081947BAC26}" type="datetimeFigureOut">
              <a:rPr lang="en-US" smtClean="0"/>
              <a:t>3/3/2021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4AE041D-5053-4846-8A4F-DBF7F60656D9}" type="slidenum">
              <a:rPr lang="en-US" smtClean="0"/>
              <a:t>‹#›</a:t>
            </a:fld>
            <a:endParaRPr lang="en-US"/>
          </a:p>
        </p:txBody>
      </p:sp>
    </p:spTree>
    <p:extLst>
      <p:ext uri="{BB962C8B-B14F-4D97-AF65-F5344CB8AC3E}">
        <p14:creationId xmlns:p14="http://schemas.microsoft.com/office/powerpoint/2010/main" val="11566470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CECBC-B992-4C86-8974-0081947BAC2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E041D-5053-4846-8A4F-DBF7F60656D9}"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78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CECBC-B992-4C86-8974-0081947BAC2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E041D-5053-4846-8A4F-DBF7F60656D9}"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833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DCECBC-B992-4C86-8974-0081947BAC2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E041D-5053-4846-8A4F-DBF7F60656D9}"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106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DCECBC-B992-4C86-8974-0081947BAC26}"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E041D-5053-4846-8A4F-DBF7F60656D9}"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0009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DCECBC-B992-4C86-8974-0081947BAC26}"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E041D-5053-4846-8A4F-DBF7F60656D9}"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3450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DCECBC-B992-4C86-8974-0081947BAC26}"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E041D-5053-4846-8A4F-DBF7F60656D9}"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423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DCECBC-B992-4C86-8974-0081947BAC26}"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E041D-5053-4846-8A4F-DBF7F60656D9}"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3741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CECBC-B992-4C86-8974-0081947BAC26}"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E041D-5053-4846-8A4F-DBF7F60656D9}"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412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DCECBC-B992-4C86-8974-0081947BAC26}"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E041D-5053-4846-8A4F-DBF7F60656D9}" type="slidenum">
              <a:rPr lang="en-US" smtClean="0"/>
              <a:t>‹#›</a:t>
            </a:fld>
            <a:endParaRPr lang="en-US"/>
          </a:p>
        </p:txBody>
      </p:sp>
    </p:spTree>
    <p:extLst>
      <p:ext uri="{BB962C8B-B14F-4D97-AF65-F5344CB8AC3E}">
        <p14:creationId xmlns:p14="http://schemas.microsoft.com/office/powerpoint/2010/main" val="330854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8DCECBC-B992-4C86-8974-0081947BAC26}"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AE041D-5053-4846-8A4F-DBF7F60656D9}" type="slidenum">
              <a:rPr lang="en-US" smtClean="0"/>
              <a:t>‹#›</a:t>
            </a:fld>
            <a:endParaRPr lang="en-US"/>
          </a:p>
        </p:txBody>
      </p:sp>
    </p:spTree>
    <p:extLst>
      <p:ext uri="{BB962C8B-B14F-4D97-AF65-F5344CB8AC3E}">
        <p14:creationId xmlns:p14="http://schemas.microsoft.com/office/powerpoint/2010/main" val="2536600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98DCECBC-B992-4C86-8974-0081947BAC26}" type="datetimeFigureOut">
              <a:rPr lang="en-US" smtClean="0"/>
              <a:t>3/3/2021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34AE041D-5053-4846-8A4F-DBF7F60656D9}" type="slidenum">
              <a:rPr lang="en-US" smtClean="0"/>
              <a:t>‹#›</a:t>
            </a:fld>
            <a:endParaRPr lang="en-US"/>
          </a:p>
        </p:txBody>
      </p:sp>
    </p:spTree>
    <p:extLst>
      <p:ext uri="{BB962C8B-B14F-4D97-AF65-F5344CB8AC3E}">
        <p14:creationId xmlns:p14="http://schemas.microsoft.com/office/powerpoint/2010/main" val="173304230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forms/d/e/1FAIpQLSdWzB36U4hnxedOEc9Pvobyc3cBZ68UB6upwhne8IsqG7oqNg/viewform?usp=sf_lin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B62758-4EB0-4A2B-A9A9-77DE7FC18F78}"/>
              </a:ext>
            </a:extLst>
          </p:cNvPr>
          <p:cNvSpPr>
            <a:spLocks noGrp="1"/>
          </p:cNvSpPr>
          <p:nvPr>
            <p:ph type="title"/>
          </p:nvPr>
        </p:nvSpPr>
        <p:spPr>
          <a:xfrm>
            <a:off x="133165" y="226381"/>
            <a:ext cx="11132598" cy="4603071"/>
          </a:xfrm>
        </p:spPr>
        <p:txBody>
          <a:bodyPr>
            <a:normAutofit fontScale="90000"/>
          </a:bodyPr>
          <a:lstStyle/>
          <a:p>
            <a:pPr algn="ctr"/>
            <a:r>
              <a:rPr lang="en-US" sz="5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The Alabama Alternate Program</a:t>
            </a:r>
            <a:r>
              <a:rPr lang="en-US" sz="4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en-US" sz="4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Alabama Alternate Achievement Standards </a:t>
            </a:r>
            <a:b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t>
            </a:r>
            <a:b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ACAP Alternate </a:t>
            </a:r>
            <a:b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 Participation</a:t>
            </a:r>
            <a:b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sz="4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en-US" sz="40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r>
              <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r>
            <a:br>
              <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br>
            <a:endPar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a:extLst>
              <a:ext uri="{FF2B5EF4-FFF2-40B4-BE49-F238E27FC236}">
                <a16:creationId xmlns:a16="http://schemas.microsoft.com/office/drawing/2014/main" xmlns="" id="{ACA131CB-CD2B-45D2-89D4-07142B60340D}"/>
              </a:ext>
            </a:extLst>
          </p:cNvPr>
          <p:cNvSpPr>
            <a:spLocks noGrp="1"/>
          </p:cNvSpPr>
          <p:nvPr>
            <p:ph type="body" sz="half" idx="2"/>
          </p:nvPr>
        </p:nvSpPr>
        <p:spPr>
          <a:xfrm>
            <a:off x="133165" y="5255581"/>
            <a:ext cx="11132598" cy="1499180"/>
          </a:xfrm>
        </p:spPr>
        <p:txBody>
          <a:bodyPr>
            <a:no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Dr. Elisabeth Davis					Susan Goldthwaite</a:t>
            </a: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Crystal Richardson				           Nannette Pence</a:t>
            </a:r>
          </a:p>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Maggie Hicks</a:t>
            </a:r>
          </a:p>
        </p:txBody>
      </p:sp>
    </p:spTree>
    <p:extLst>
      <p:ext uri="{BB962C8B-B14F-4D97-AF65-F5344CB8AC3E}">
        <p14:creationId xmlns:p14="http://schemas.microsoft.com/office/powerpoint/2010/main" val="345636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27B392EB-3B21-4345-9168-AB258CC47BC2}"/>
              </a:ext>
            </a:extLst>
          </p:cNvPr>
          <p:cNvGraphicFramePr>
            <a:graphicFrameLocks noGrp="1"/>
          </p:cNvGraphicFramePr>
          <p:nvPr>
            <p:extLst/>
          </p:nvPr>
        </p:nvGraphicFramePr>
        <p:xfrm>
          <a:off x="1232569" y="2096665"/>
          <a:ext cx="8844546" cy="369332"/>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369332">
                <a:tc>
                  <a:txBody>
                    <a:bodyPr/>
                    <a:lstStyle/>
                    <a:p>
                      <a:r>
                        <a:rPr lang="en-US" dirty="0"/>
                        <a:t>reading basic sight words and simple sentences (40.1%)</a:t>
                      </a:r>
                    </a:p>
                  </a:txBody>
                  <a:tcPr/>
                </a:tc>
                <a:extLst>
                  <a:ext uri="{0D108BD9-81ED-4DB2-BD59-A6C34878D82A}">
                    <a16:rowId xmlns:a16="http://schemas.microsoft.com/office/drawing/2014/main" xmlns="" val="1299837173"/>
                  </a:ext>
                </a:extLst>
              </a:tr>
            </a:tbl>
          </a:graphicData>
        </a:graphic>
      </p:graphicFrame>
      <p:graphicFrame>
        <p:nvGraphicFramePr>
          <p:cNvPr id="7" name="Table 6">
            <a:extLst>
              <a:ext uri="{FF2B5EF4-FFF2-40B4-BE49-F238E27FC236}">
                <a16:creationId xmlns:a16="http://schemas.microsoft.com/office/drawing/2014/main" xmlns="" id="{4DFF8EEE-5931-4342-AF52-29FC60BE6D7E}"/>
              </a:ext>
            </a:extLst>
          </p:cNvPr>
          <p:cNvGraphicFramePr>
            <a:graphicFrameLocks noGrp="1"/>
          </p:cNvGraphicFramePr>
          <p:nvPr>
            <p:extLst/>
          </p:nvPr>
        </p:nvGraphicFramePr>
        <p:xfrm>
          <a:off x="1232569" y="2572479"/>
          <a:ext cx="8844546" cy="370840"/>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370840">
                <a:tc>
                  <a:txBody>
                    <a:bodyPr/>
                    <a:lstStyle/>
                    <a:p>
                      <a:r>
                        <a:rPr lang="en-US" sz="1800" b="1" kern="1200" dirty="0">
                          <a:solidFill>
                            <a:schemeClr val="lt1"/>
                          </a:solidFill>
                          <a:effectLst/>
                          <a:latin typeface="+mn-lt"/>
                          <a:ea typeface="+mn-ea"/>
                          <a:cs typeface="+mn-cs"/>
                        </a:rPr>
                        <a:t>reading fluently with literal understanding (24.5%); </a:t>
                      </a:r>
                      <a:endParaRPr lang="en-US" dirty="0"/>
                    </a:p>
                  </a:txBody>
                  <a:tcPr/>
                </a:tc>
                <a:extLst>
                  <a:ext uri="{0D108BD9-81ED-4DB2-BD59-A6C34878D82A}">
                    <a16:rowId xmlns:a16="http://schemas.microsoft.com/office/drawing/2014/main" xmlns="" val="1299837173"/>
                  </a:ext>
                </a:extLst>
              </a:tr>
            </a:tbl>
          </a:graphicData>
        </a:graphic>
      </p:graphicFrame>
      <p:graphicFrame>
        <p:nvGraphicFramePr>
          <p:cNvPr id="9" name="Table 8">
            <a:extLst>
              <a:ext uri="{FF2B5EF4-FFF2-40B4-BE49-F238E27FC236}">
                <a16:creationId xmlns:a16="http://schemas.microsoft.com/office/drawing/2014/main" xmlns="" id="{74DF5F96-B4B9-4D35-862E-4D2483B6B9E0}"/>
              </a:ext>
            </a:extLst>
          </p:cNvPr>
          <p:cNvGraphicFramePr>
            <a:graphicFrameLocks noGrp="1"/>
          </p:cNvGraphicFramePr>
          <p:nvPr>
            <p:extLst/>
          </p:nvPr>
        </p:nvGraphicFramePr>
        <p:xfrm>
          <a:off x="1232569" y="3042953"/>
          <a:ext cx="8844546" cy="386047"/>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386047">
                <a:tc>
                  <a:txBody>
                    <a:bodyPr/>
                    <a:lstStyle/>
                    <a:p>
                      <a:r>
                        <a:rPr lang="en-US" sz="1800" b="1" kern="1200" dirty="0">
                          <a:solidFill>
                            <a:schemeClr val="lt1"/>
                          </a:solidFill>
                          <a:effectLst/>
                          <a:latin typeface="+mn-lt"/>
                          <a:ea typeface="+mn-ea"/>
                          <a:cs typeface="+mn-cs"/>
                        </a:rPr>
                        <a:t>reading fluently with critical understanding (3.3%)</a:t>
                      </a:r>
                      <a:endParaRPr lang="en-US" dirty="0"/>
                    </a:p>
                  </a:txBody>
                  <a:tcPr/>
                </a:tc>
                <a:extLst>
                  <a:ext uri="{0D108BD9-81ED-4DB2-BD59-A6C34878D82A}">
                    <a16:rowId xmlns:a16="http://schemas.microsoft.com/office/drawing/2014/main" xmlns="" val="1299837173"/>
                  </a:ext>
                </a:extLst>
              </a:tr>
            </a:tbl>
          </a:graphicData>
        </a:graphic>
      </p:graphicFrame>
      <p:graphicFrame>
        <p:nvGraphicFramePr>
          <p:cNvPr id="10" name="Table 9">
            <a:extLst>
              <a:ext uri="{FF2B5EF4-FFF2-40B4-BE49-F238E27FC236}">
                <a16:creationId xmlns:a16="http://schemas.microsoft.com/office/drawing/2014/main" xmlns="" id="{26A3FE4D-A1E1-4FB3-856C-F91DB49D8D0A}"/>
              </a:ext>
            </a:extLst>
          </p:cNvPr>
          <p:cNvGraphicFramePr>
            <a:graphicFrameLocks noGrp="1"/>
          </p:cNvGraphicFramePr>
          <p:nvPr>
            <p:extLst/>
          </p:nvPr>
        </p:nvGraphicFramePr>
        <p:xfrm>
          <a:off x="1232569" y="3506027"/>
          <a:ext cx="8844546" cy="365760"/>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134082">
                <a:tc>
                  <a:txBody>
                    <a:bodyPr/>
                    <a:lstStyle/>
                    <a:p>
                      <a:r>
                        <a:rPr lang="en-US" sz="1800" b="1" kern="1200" dirty="0">
                          <a:solidFill>
                            <a:schemeClr val="lt1"/>
                          </a:solidFill>
                          <a:effectLst/>
                          <a:latin typeface="+mn-lt"/>
                          <a:ea typeface="+mn-ea"/>
                          <a:cs typeface="+mn-cs"/>
                        </a:rPr>
                        <a:t>no observable awareness of text (16%)</a:t>
                      </a:r>
                      <a:endParaRPr lang="en-US" dirty="0"/>
                    </a:p>
                  </a:txBody>
                  <a:tcPr/>
                </a:tc>
                <a:extLst>
                  <a:ext uri="{0D108BD9-81ED-4DB2-BD59-A6C34878D82A}">
                    <a16:rowId xmlns:a16="http://schemas.microsoft.com/office/drawing/2014/main" xmlns="" val="1299837173"/>
                  </a:ext>
                </a:extLst>
              </a:tr>
            </a:tbl>
          </a:graphicData>
        </a:graphic>
      </p:graphicFrame>
      <p:graphicFrame>
        <p:nvGraphicFramePr>
          <p:cNvPr id="12" name="Table 11">
            <a:extLst>
              <a:ext uri="{FF2B5EF4-FFF2-40B4-BE49-F238E27FC236}">
                <a16:creationId xmlns:a16="http://schemas.microsoft.com/office/drawing/2014/main" xmlns="" id="{5B7E11CA-1EAA-4360-A812-9348375D2411}"/>
              </a:ext>
            </a:extLst>
          </p:cNvPr>
          <p:cNvGraphicFramePr>
            <a:graphicFrameLocks noGrp="1"/>
          </p:cNvGraphicFramePr>
          <p:nvPr>
            <p:extLst/>
          </p:nvPr>
        </p:nvGraphicFramePr>
        <p:xfrm>
          <a:off x="1190180" y="4595068"/>
          <a:ext cx="8844546" cy="369332"/>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369332">
                <a:tc>
                  <a:txBody>
                    <a:bodyPr/>
                    <a:lstStyle/>
                    <a:p>
                      <a:r>
                        <a:rPr lang="en-US" sz="1800" b="1" kern="1200" dirty="0">
                          <a:solidFill>
                            <a:schemeClr val="lt1"/>
                          </a:solidFill>
                          <a:effectLst/>
                          <a:latin typeface="+mn-lt"/>
                          <a:ea typeface="+mn-ea"/>
                          <a:cs typeface="+mn-cs"/>
                        </a:rPr>
                        <a:t>counting by rote to 5 (8.6%)</a:t>
                      </a:r>
                      <a:endParaRPr lang="en-US" dirty="0"/>
                    </a:p>
                  </a:txBody>
                  <a:tcPr/>
                </a:tc>
                <a:extLst>
                  <a:ext uri="{0D108BD9-81ED-4DB2-BD59-A6C34878D82A}">
                    <a16:rowId xmlns:a16="http://schemas.microsoft.com/office/drawing/2014/main" xmlns="" val="1299837173"/>
                  </a:ext>
                </a:extLst>
              </a:tr>
            </a:tbl>
          </a:graphicData>
        </a:graphic>
      </p:graphicFrame>
      <p:graphicFrame>
        <p:nvGraphicFramePr>
          <p:cNvPr id="13" name="Table 12">
            <a:extLst>
              <a:ext uri="{FF2B5EF4-FFF2-40B4-BE49-F238E27FC236}">
                <a16:creationId xmlns:a16="http://schemas.microsoft.com/office/drawing/2014/main" xmlns="" id="{A44F1228-B67C-4F6A-B7E8-17E5A3FFD217}"/>
              </a:ext>
            </a:extLst>
          </p:cNvPr>
          <p:cNvGraphicFramePr>
            <a:graphicFrameLocks noGrp="1"/>
          </p:cNvGraphicFramePr>
          <p:nvPr>
            <p:extLst/>
          </p:nvPr>
        </p:nvGraphicFramePr>
        <p:xfrm>
          <a:off x="1190180" y="5067959"/>
          <a:ext cx="8844546" cy="369332"/>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369332">
                <a:tc>
                  <a:txBody>
                    <a:bodyPr/>
                    <a:lstStyle/>
                    <a:p>
                      <a:r>
                        <a:rPr lang="en-US" sz="1800" b="1" kern="1200" dirty="0">
                          <a:solidFill>
                            <a:schemeClr val="lt1"/>
                          </a:solidFill>
                          <a:effectLst/>
                          <a:latin typeface="+mn-lt"/>
                          <a:ea typeface="+mn-ea"/>
                          <a:cs typeface="+mn-cs"/>
                        </a:rPr>
                        <a:t>counting  with 1:1 correspondence to at least 10 (26.2%)</a:t>
                      </a:r>
                      <a:endParaRPr lang="en-US" dirty="0"/>
                    </a:p>
                  </a:txBody>
                  <a:tcPr/>
                </a:tc>
                <a:extLst>
                  <a:ext uri="{0D108BD9-81ED-4DB2-BD59-A6C34878D82A}">
                    <a16:rowId xmlns:a16="http://schemas.microsoft.com/office/drawing/2014/main" xmlns="" val="1299837173"/>
                  </a:ext>
                </a:extLst>
              </a:tr>
            </a:tbl>
          </a:graphicData>
        </a:graphic>
      </p:graphicFrame>
      <p:graphicFrame>
        <p:nvGraphicFramePr>
          <p:cNvPr id="14" name="Table 13">
            <a:extLst>
              <a:ext uri="{FF2B5EF4-FFF2-40B4-BE49-F238E27FC236}">
                <a16:creationId xmlns:a16="http://schemas.microsoft.com/office/drawing/2014/main" xmlns="" id="{FCB03EAD-6A93-496F-AE88-231AFF913014}"/>
              </a:ext>
            </a:extLst>
          </p:cNvPr>
          <p:cNvGraphicFramePr>
            <a:graphicFrameLocks noGrp="1"/>
          </p:cNvGraphicFramePr>
          <p:nvPr>
            <p:extLst/>
          </p:nvPr>
        </p:nvGraphicFramePr>
        <p:xfrm>
          <a:off x="1190180" y="5499635"/>
          <a:ext cx="8844546" cy="640080"/>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369332">
                <a:tc>
                  <a:txBody>
                    <a:bodyPr/>
                    <a:lstStyle/>
                    <a:p>
                      <a:r>
                        <a:rPr lang="en-US" sz="1800" b="1" kern="1200" dirty="0">
                          <a:solidFill>
                            <a:schemeClr val="lt1"/>
                          </a:solidFill>
                          <a:effectLst/>
                          <a:latin typeface="+mn-lt"/>
                          <a:ea typeface="+mn-ea"/>
                          <a:cs typeface="+mn-cs"/>
                        </a:rPr>
                        <a:t>computing (46.4%) or computing to solve real-life or routine word problems (4.8%)</a:t>
                      </a:r>
                      <a:endParaRPr lang="en-US" dirty="0"/>
                    </a:p>
                  </a:txBody>
                  <a:tcPr/>
                </a:tc>
                <a:extLst>
                  <a:ext uri="{0D108BD9-81ED-4DB2-BD59-A6C34878D82A}">
                    <a16:rowId xmlns:a16="http://schemas.microsoft.com/office/drawing/2014/main" xmlns="" val="1299837173"/>
                  </a:ext>
                </a:extLst>
              </a:tr>
            </a:tbl>
          </a:graphicData>
        </a:graphic>
      </p:graphicFrame>
      <p:graphicFrame>
        <p:nvGraphicFramePr>
          <p:cNvPr id="15" name="Table 14">
            <a:extLst>
              <a:ext uri="{FF2B5EF4-FFF2-40B4-BE49-F238E27FC236}">
                <a16:creationId xmlns:a16="http://schemas.microsoft.com/office/drawing/2014/main" xmlns="" id="{A57F34B0-0FFA-4607-9A0F-5B48CBD4DB30}"/>
              </a:ext>
            </a:extLst>
          </p:cNvPr>
          <p:cNvGraphicFramePr>
            <a:graphicFrameLocks noGrp="1"/>
          </p:cNvGraphicFramePr>
          <p:nvPr>
            <p:extLst/>
          </p:nvPr>
        </p:nvGraphicFramePr>
        <p:xfrm>
          <a:off x="1190180" y="6202059"/>
          <a:ext cx="8844546" cy="369332"/>
        </p:xfrm>
        <a:graphic>
          <a:graphicData uri="http://schemas.openxmlformats.org/drawingml/2006/table">
            <a:tbl>
              <a:tblPr firstRow="1" bandRow="1">
                <a:tableStyleId>{5C22544A-7EE6-4342-B048-85BDC9FD1C3A}</a:tableStyleId>
              </a:tblPr>
              <a:tblGrid>
                <a:gridCol w="8844546">
                  <a:extLst>
                    <a:ext uri="{9D8B030D-6E8A-4147-A177-3AD203B41FA5}">
                      <a16:colId xmlns:a16="http://schemas.microsoft.com/office/drawing/2014/main" xmlns="" val="1088756553"/>
                    </a:ext>
                  </a:extLst>
                </a:gridCol>
              </a:tblGrid>
              <a:tr h="369332">
                <a:tc>
                  <a:txBody>
                    <a:bodyPr/>
                    <a:lstStyle/>
                    <a:p>
                      <a:r>
                        <a:rPr lang="en-US" sz="1800" b="1" kern="1200" dirty="0">
                          <a:solidFill>
                            <a:schemeClr val="lt1"/>
                          </a:solidFill>
                          <a:effectLst/>
                          <a:latin typeface="+mn-lt"/>
                          <a:ea typeface="+mn-ea"/>
                          <a:cs typeface="+mn-cs"/>
                        </a:rPr>
                        <a:t>no observable awareness or use of numbers (14%)</a:t>
                      </a:r>
                    </a:p>
                  </a:txBody>
                  <a:tcPr/>
                </a:tc>
                <a:extLst>
                  <a:ext uri="{0D108BD9-81ED-4DB2-BD59-A6C34878D82A}">
                    <a16:rowId xmlns:a16="http://schemas.microsoft.com/office/drawing/2014/main" xmlns="" val="1299837173"/>
                  </a:ext>
                </a:extLst>
              </a:tr>
            </a:tbl>
          </a:graphicData>
        </a:graphic>
      </p:graphicFrame>
      <p:sp>
        <p:nvSpPr>
          <p:cNvPr id="16" name="TextBox 15">
            <a:extLst>
              <a:ext uri="{FF2B5EF4-FFF2-40B4-BE49-F238E27FC236}">
                <a16:creationId xmlns:a16="http://schemas.microsoft.com/office/drawing/2014/main" xmlns="" id="{4EDE3C08-9A9F-4058-9543-5AE9129E45D1}"/>
              </a:ext>
            </a:extLst>
          </p:cNvPr>
          <p:cNvSpPr txBox="1"/>
          <p:nvPr/>
        </p:nvSpPr>
        <p:spPr>
          <a:xfrm>
            <a:off x="700634" y="306722"/>
            <a:ext cx="10603832" cy="1015663"/>
          </a:xfrm>
          <a:prstGeom prst="rect">
            <a:avLst/>
          </a:prstGeom>
          <a:noFill/>
        </p:spPr>
        <p:txBody>
          <a:bodyPr wrap="square" rtlCol="0">
            <a:spAutoFit/>
          </a:bodyPr>
          <a:lstStyle/>
          <a:p>
            <a:pPr algn="ctr"/>
            <a:r>
              <a:rPr lang="en-US" sz="23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CHARACTERISITICS OF A STUDENT WITH THE MOST SIGNIFICANT COGNITIVE DISABILITY</a:t>
            </a:r>
          </a:p>
          <a:p>
            <a:pPr algn="ctr"/>
            <a:r>
              <a:rPr lang="en-US" sz="1400" dirty="0">
                <a:solidFill>
                  <a:schemeClr val="accent1"/>
                </a:solidFill>
              </a:rPr>
              <a:t>NATIONAL CENTER AND STATE COLLABORATIVE</a:t>
            </a:r>
          </a:p>
        </p:txBody>
      </p:sp>
      <p:sp>
        <p:nvSpPr>
          <p:cNvPr id="17" name="TextBox 16">
            <a:extLst>
              <a:ext uri="{FF2B5EF4-FFF2-40B4-BE49-F238E27FC236}">
                <a16:creationId xmlns:a16="http://schemas.microsoft.com/office/drawing/2014/main" xmlns="" id="{3FD6A2A5-006A-4038-82D9-C4DF575B14B8}"/>
              </a:ext>
            </a:extLst>
          </p:cNvPr>
          <p:cNvSpPr txBox="1"/>
          <p:nvPr/>
        </p:nvSpPr>
        <p:spPr>
          <a:xfrm>
            <a:off x="989392" y="1572656"/>
            <a:ext cx="10026316" cy="461665"/>
          </a:xfrm>
          <a:prstGeom prst="rect">
            <a:avLst/>
          </a:prstGeom>
          <a:noFill/>
        </p:spPr>
        <p:txBody>
          <a:bodyPr wrap="square" rtlCol="0">
            <a:spAutoFit/>
          </a:bodyPr>
          <a:lstStyle/>
          <a:p>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Reading Skills</a:t>
            </a:r>
          </a:p>
        </p:txBody>
      </p:sp>
      <p:sp>
        <p:nvSpPr>
          <p:cNvPr id="18" name="TextBox 17">
            <a:extLst>
              <a:ext uri="{FF2B5EF4-FFF2-40B4-BE49-F238E27FC236}">
                <a16:creationId xmlns:a16="http://schemas.microsoft.com/office/drawing/2014/main" xmlns="" id="{A955CE82-624D-4DD8-8314-66127F2E54FC}"/>
              </a:ext>
            </a:extLst>
          </p:cNvPr>
          <p:cNvSpPr txBox="1"/>
          <p:nvPr/>
        </p:nvSpPr>
        <p:spPr>
          <a:xfrm>
            <a:off x="989392" y="4085736"/>
            <a:ext cx="10026316" cy="461665"/>
          </a:xfrm>
          <a:prstGeom prst="rect">
            <a:avLst/>
          </a:prstGeom>
          <a:noFill/>
        </p:spPr>
        <p:txBody>
          <a:bodyPr wrap="square" rtlCol="0">
            <a:spAutoFit/>
          </a:bodyPr>
          <a:lstStyle/>
          <a:p>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Math Skills</a:t>
            </a:r>
          </a:p>
        </p:txBody>
      </p:sp>
    </p:spTree>
    <p:extLst>
      <p:ext uri="{BB962C8B-B14F-4D97-AF65-F5344CB8AC3E}">
        <p14:creationId xmlns:p14="http://schemas.microsoft.com/office/powerpoint/2010/main" val="221694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123271-E495-46C3-8B3A-3502E4D07E11}"/>
              </a:ext>
            </a:extLst>
          </p:cNvPr>
          <p:cNvSpPr>
            <a:spLocks noGrp="1"/>
          </p:cNvSpPr>
          <p:nvPr>
            <p:ph idx="1"/>
          </p:nvPr>
        </p:nvSpPr>
        <p:spPr>
          <a:xfrm>
            <a:off x="763480" y="1189608"/>
            <a:ext cx="10164399" cy="4351337"/>
          </a:xfrm>
        </p:spPr>
        <p:txBody>
          <a:bodyPr/>
          <a:lstStyle/>
          <a:p>
            <a:pPr algn="ctr"/>
            <a:r>
              <a:rPr lang="en-US"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DETERMINING A STUDENT’S PARTICIPATION IN THE ALABAMA ALTERNATE ASSESSMENT PROGRAM THROUGH THE IEP PROCESS</a:t>
            </a:r>
          </a:p>
          <a:p>
            <a:endParaRPr lang="en-US" dirty="0"/>
          </a:p>
        </p:txBody>
      </p:sp>
    </p:spTree>
    <p:extLst>
      <p:ext uri="{BB962C8B-B14F-4D97-AF65-F5344CB8AC3E}">
        <p14:creationId xmlns:p14="http://schemas.microsoft.com/office/powerpoint/2010/main" val="1767596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2C34F92-5AEC-4173-9679-82EA9D9C8DF3}"/>
              </a:ext>
            </a:extLst>
          </p:cNvPr>
          <p:cNvPicPr>
            <a:picLocks noChangeAspect="1"/>
          </p:cNvPicPr>
          <p:nvPr/>
        </p:nvPicPr>
        <p:blipFill>
          <a:blip r:embed="rId2"/>
          <a:stretch>
            <a:fillRect/>
          </a:stretch>
        </p:blipFill>
        <p:spPr>
          <a:xfrm>
            <a:off x="661323" y="1048521"/>
            <a:ext cx="10507082" cy="4278082"/>
          </a:xfrm>
          <a:prstGeom prst="rect">
            <a:avLst/>
          </a:prstGeom>
          <a:ln w="38100">
            <a:solidFill>
              <a:schemeClr val="accent1"/>
            </a:solidFill>
          </a:ln>
        </p:spPr>
      </p:pic>
    </p:spTree>
    <p:extLst>
      <p:ext uri="{BB962C8B-B14F-4D97-AF65-F5344CB8AC3E}">
        <p14:creationId xmlns:p14="http://schemas.microsoft.com/office/powerpoint/2010/main" val="366999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9D89C05-F9F5-4164-A6B4-9CB499C27400}"/>
              </a:ext>
            </a:extLst>
          </p:cNvPr>
          <p:cNvPicPr>
            <a:picLocks noChangeAspect="1"/>
          </p:cNvPicPr>
          <p:nvPr/>
        </p:nvPicPr>
        <p:blipFill>
          <a:blip r:embed="rId3"/>
          <a:stretch>
            <a:fillRect/>
          </a:stretch>
        </p:blipFill>
        <p:spPr>
          <a:xfrm>
            <a:off x="648069" y="2473836"/>
            <a:ext cx="3338004" cy="4159086"/>
          </a:xfrm>
          <a:prstGeom prst="rect">
            <a:avLst/>
          </a:prstGeom>
          <a:ln w="38100">
            <a:solidFill>
              <a:schemeClr val="accent1"/>
            </a:solidFill>
          </a:ln>
        </p:spPr>
      </p:pic>
      <p:pic>
        <p:nvPicPr>
          <p:cNvPr id="3" name="Picture 2">
            <a:extLst>
              <a:ext uri="{FF2B5EF4-FFF2-40B4-BE49-F238E27FC236}">
                <a16:creationId xmlns:a16="http://schemas.microsoft.com/office/drawing/2014/main" xmlns="" id="{8D393347-E119-44CB-A6B8-813C6A934F49}"/>
              </a:ext>
            </a:extLst>
          </p:cNvPr>
          <p:cNvPicPr>
            <a:picLocks noChangeAspect="1"/>
          </p:cNvPicPr>
          <p:nvPr/>
        </p:nvPicPr>
        <p:blipFill>
          <a:blip r:embed="rId4"/>
          <a:stretch>
            <a:fillRect/>
          </a:stretch>
        </p:blipFill>
        <p:spPr>
          <a:xfrm>
            <a:off x="4100870" y="2473836"/>
            <a:ext cx="3524546" cy="4159085"/>
          </a:xfrm>
          <a:prstGeom prst="rect">
            <a:avLst/>
          </a:prstGeom>
          <a:ln w="38100">
            <a:solidFill>
              <a:schemeClr val="accent1"/>
            </a:solidFill>
          </a:ln>
        </p:spPr>
      </p:pic>
      <p:pic>
        <p:nvPicPr>
          <p:cNvPr id="5" name="Picture 4">
            <a:extLst>
              <a:ext uri="{FF2B5EF4-FFF2-40B4-BE49-F238E27FC236}">
                <a16:creationId xmlns:a16="http://schemas.microsoft.com/office/drawing/2014/main" xmlns="" id="{6889CEBC-6FAC-437C-9D07-CC62A2EB0BB4}"/>
              </a:ext>
            </a:extLst>
          </p:cNvPr>
          <p:cNvPicPr>
            <a:picLocks noChangeAspect="1"/>
          </p:cNvPicPr>
          <p:nvPr/>
        </p:nvPicPr>
        <p:blipFill>
          <a:blip r:embed="rId5"/>
          <a:stretch>
            <a:fillRect/>
          </a:stretch>
        </p:blipFill>
        <p:spPr>
          <a:xfrm>
            <a:off x="7740213" y="2473836"/>
            <a:ext cx="3184052" cy="4159085"/>
          </a:xfrm>
          <a:prstGeom prst="rect">
            <a:avLst/>
          </a:prstGeom>
          <a:ln w="38100">
            <a:solidFill>
              <a:schemeClr val="accent1"/>
            </a:solidFill>
          </a:ln>
        </p:spPr>
      </p:pic>
      <p:sp>
        <p:nvSpPr>
          <p:cNvPr id="6" name="TextBox 5">
            <a:extLst>
              <a:ext uri="{FF2B5EF4-FFF2-40B4-BE49-F238E27FC236}">
                <a16:creationId xmlns:a16="http://schemas.microsoft.com/office/drawing/2014/main" xmlns="" id="{A4A23546-C96D-40F7-810A-33B6AC0744F8}"/>
              </a:ext>
            </a:extLst>
          </p:cNvPr>
          <p:cNvSpPr txBox="1"/>
          <p:nvPr/>
        </p:nvSpPr>
        <p:spPr>
          <a:xfrm>
            <a:off x="541537" y="356281"/>
            <a:ext cx="10724225" cy="1077218"/>
          </a:xfrm>
          <a:prstGeom prst="rect">
            <a:avLst/>
          </a:prstGeom>
          <a:noFill/>
        </p:spPr>
        <p:txBody>
          <a:bodyPr wrap="square" rtlCol="0">
            <a:spAutoFit/>
          </a:bodyPr>
          <a:lstStyle/>
          <a:p>
            <a:pPr algn="ctr"/>
            <a:r>
              <a:rPr lang="en-US"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Alabama Alternate Assessment Program Participation Decision Documentation</a:t>
            </a:r>
          </a:p>
        </p:txBody>
      </p:sp>
      <p:sp>
        <p:nvSpPr>
          <p:cNvPr id="4" name="TextBox 3">
            <a:extLst>
              <a:ext uri="{FF2B5EF4-FFF2-40B4-BE49-F238E27FC236}">
                <a16:creationId xmlns:a16="http://schemas.microsoft.com/office/drawing/2014/main" xmlns="" id="{2A13E05B-8AD8-47DD-BCB4-471BC44853A0}"/>
              </a:ext>
            </a:extLst>
          </p:cNvPr>
          <p:cNvSpPr txBox="1"/>
          <p:nvPr/>
        </p:nvSpPr>
        <p:spPr>
          <a:xfrm>
            <a:off x="4448396" y="1722835"/>
            <a:ext cx="2829494" cy="461665"/>
          </a:xfrm>
          <a:prstGeom prst="rect">
            <a:avLst/>
          </a:prstGeom>
          <a:noFill/>
        </p:spPr>
        <p:txBody>
          <a:bodyPr wrap="square" rtlCol="0">
            <a:spAutoFit/>
          </a:bodyPr>
          <a:lstStyle/>
          <a:p>
            <a:pPr algn="ctr"/>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February 2019</a:t>
            </a:r>
          </a:p>
        </p:txBody>
      </p:sp>
    </p:spTree>
    <p:extLst>
      <p:ext uri="{BB962C8B-B14F-4D97-AF65-F5344CB8AC3E}">
        <p14:creationId xmlns:p14="http://schemas.microsoft.com/office/powerpoint/2010/main" val="3251384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16CC5-9E01-4B27-9CB2-FED46F925662}"/>
              </a:ext>
            </a:extLst>
          </p:cNvPr>
          <p:cNvSpPr>
            <a:spLocks noGrp="1"/>
          </p:cNvSpPr>
          <p:nvPr>
            <p:ph type="title"/>
          </p:nvPr>
        </p:nvSpPr>
        <p:spPr>
          <a:xfrm>
            <a:off x="523783" y="106307"/>
            <a:ext cx="9692640" cy="1397124"/>
          </a:xfrm>
        </p:spPr>
        <p:txBody>
          <a:bodyPr>
            <a:normAutofit/>
          </a:bodyPr>
          <a:lstStyle/>
          <a:p>
            <a:r>
              <a:rPr lang="en-US"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TRAINING FOR THE IEP TEAM MEMBERS</a:t>
            </a:r>
            <a:br>
              <a:rPr lang="en-US"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E0D8DC9D-A601-4B27-A989-FA9DE5108AE0}"/>
              </a:ext>
            </a:extLst>
          </p:cNvPr>
          <p:cNvSpPr>
            <a:spLocks noGrp="1"/>
          </p:cNvSpPr>
          <p:nvPr>
            <p:ph idx="1"/>
          </p:nvPr>
        </p:nvSpPr>
        <p:spPr>
          <a:xfrm>
            <a:off x="523783" y="1819922"/>
            <a:ext cx="10511161" cy="4846349"/>
          </a:xfrm>
        </p:spPr>
        <p:txBody>
          <a:bodyPr>
            <a:normAutofit/>
          </a:bodyPr>
          <a:lstStyle/>
          <a:p>
            <a:pPr marL="0" indent="0">
              <a:buNone/>
            </a:pPr>
            <a:r>
              <a:rPr lang="en-US" sz="3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4 STEP TRAINING PROCESS</a:t>
            </a:r>
          </a:p>
          <a:p>
            <a:pPr marL="0" indent="0">
              <a:buNone/>
            </a:pPr>
            <a:r>
              <a:rPr lang="en-US" sz="3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1. REVIEW THE STUDENT CASE STUDY</a:t>
            </a:r>
          </a:p>
          <a:p>
            <a:pPr marL="274320" lvl="1" indent="0">
              <a:buNone/>
            </a:pPr>
            <a:endPar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274320" lvl="1" indent="0">
              <a:buNone/>
            </a:pPr>
            <a:r>
              <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2. CREATE A DATA ANALYSIS SNAPSHOT OF THE STUDENT</a:t>
            </a:r>
          </a:p>
          <a:p>
            <a:pPr marL="274320" lvl="1" indent="0">
              <a:buNone/>
            </a:pPr>
            <a:endPar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274320" lvl="1" indent="0">
              <a:buNone/>
            </a:pPr>
            <a:r>
              <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3. COMPLETE THE </a:t>
            </a:r>
            <a:r>
              <a:rPr lang="en-US" sz="2000" b="1"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ALABAMA ALTERNATE ASSESSMENT PROGRAM                   </a:t>
            </a:r>
          </a:p>
          <a:p>
            <a:pPr marL="274320" lvl="1" indent="0">
              <a:buNone/>
            </a:pPr>
            <a:r>
              <a:rPr lang="en-US" sz="2000" b="1"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PARTICIPATION DECISION DOCUMENTATION</a:t>
            </a:r>
            <a:r>
              <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FORM</a:t>
            </a:r>
          </a:p>
          <a:p>
            <a:pPr marL="274320" lvl="1" indent="0">
              <a:buNone/>
            </a:pPr>
            <a:r>
              <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p>
          <a:p>
            <a:pPr marL="274320" lvl="1" indent="0">
              <a:buNone/>
            </a:pPr>
            <a:r>
              <a:rPr lang="en-US" sz="2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4. DISCUSS GUIDING QUESTIONS TO REFLECT </a:t>
            </a: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ON </a:t>
            </a:r>
          </a:p>
          <a:p>
            <a:pPr marL="274320" lvl="1" indent="0">
              <a:buNone/>
            </a:pP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74320" lvl="1" indent="0">
              <a:buNone/>
            </a:pPr>
            <a:r>
              <a:rPr lang="en-US" sz="2000" dirty="0">
                <a:solidFill>
                  <a:schemeClr val="bg1"/>
                </a:solidFill>
                <a:latin typeface="Tahoma" panose="020B0604030504040204" pitchFamily="34" charset="0"/>
                <a:ea typeface="Tahoma" panose="020B0604030504040204" pitchFamily="34" charset="0"/>
                <a:cs typeface="Tahoma" panose="020B0604030504040204" pitchFamily="34" charset="0"/>
              </a:rPr>
              <a:t>THE IEP DECISION FOR ASSESSMENT PARTICIPATION FOR THE STUDENT</a:t>
            </a:r>
            <a:r>
              <a:rPr lang="en-US" sz="2000" dirty="0">
                <a:solidFill>
                  <a:schemeClr val="bg1"/>
                </a:solidFill>
              </a:rPr>
              <a:t>.</a:t>
            </a:r>
          </a:p>
          <a:p>
            <a:pPr marL="0" indent="0">
              <a:buNone/>
            </a:pPr>
            <a:endParaRPr lang="en-US"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837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D3712-BE48-4A1B-BE19-107226099DBE}"/>
              </a:ext>
            </a:extLst>
          </p:cNvPr>
          <p:cNvSpPr>
            <a:spLocks noGrp="1"/>
          </p:cNvSpPr>
          <p:nvPr>
            <p:ph type="title"/>
          </p:nvPr>
        </p:nvSpPr>
        <p:spPr>
          <a:xfrm>
            <a:off x="861134" y="181463"/>
            <a:ext cx="6282304" cy="1090719"/>
          </a:xfrm>
        </p:spPr>
        <p:txBody>
          <a:bodyPr/>
          <a:lstStyle/>
          <a:p>
            <a:pPr algn="ct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1- CASE STUDY</a:t>
            </a:r>
          </a:p>
        </p:txBody>
      </p:sp>
      <p:sp>
        <p:nvSpPr>
          <p:cNvPr id="3" name="Content Placeholder 2">
            <a:extLst>
              <a:ext uri="{FF2B5EF4-FFF2-40B4-BE49-F238E27FC236}">
                <a16:creationId xmlns:a16="http://schemas.microsoft.com/office/drawing/2014/main" xmlns="" id="{F71996E9-7CB5-4C25-AAD1-BF35EF6D7D34}"/>
              </a:ext>
            </a:extLst>
          </p:cNvPr>
          <p:cNvSpPr>
            <a:spLocks noGrp="1"/>
          </p:cNvSpPr>
          <p:nvPr>
            <p:ph sz="half" idx="1"/>
          </p:nvPr>
        </p:nvSpPr>
        <p:spPr>
          <a:xfrm>
            <a:off x="861134" y="2778711"/>
            <a:ext cx="4881298" cy="3401426"/>
          </a:xfrm>
        </p:spPr>
        <p:txBody>
          <a:bodyPr>
            <a:normAutofit/>
          </a:bodyPr>
          <a:lstStyle/>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CASE STUDY</a:t>
            </a: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DISABILITY AREA</a:t>
            </a: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LRE</a:t>
            </a: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GRADE</a:t>
            </a: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AGE</a:t>
            </a:r>
          </a:p>
        </p:txBody>
      </p:sp>
      <p:sp>
        <p:nvSpPr>
          <p:cNvPr id="4" name="Content Placeholder 3">
            <a:extLst>
              <a:ext uri="{FF2B5EF4-FFF2-40B4-BE49-F238E27FC236}">
                <a16:creationId xmlns:a16="http://schemas.microsoft.com/office/drawing/2014/main" xmlns="" id="{11405334-3A9D-4C15-A091-8AD7A098E85E}"/>
              </a:ext>
            </a:extLst>
          </p:cNvPr>
          <p:cNvSpPr>
            <a:spLocks noGrp="1"/>
          </p:cNvSpPr>
          <p:nvPr>
            <p:ph sz="half" idx="2"/>
          </p:nvPr>
        </p:nvSpPr>
        <p:spPr>
          <a:xfrm>
            <a:off x="6096000" y="2778711"/>
            <a:ext cx="4480560" cy="3294894"/>
          </a:xfrm>
        </p:spPr>
        <p:txBody>
          <a:bodyPr>
            <a:normAutofit/>
          </a:bodyPr>
          <a:lstStyle/>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Monique</a:t>
            </a: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Intellectual Disabilities</a:t>
            </a: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Self- contained</a:t>
            </a: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7</a:t>
            </a:r>
            <a:r>
              <a:rPr lang="en-US" sz="3200" baseline="30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a:t>
            </a:r>
            <a:endPar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13</a:t>
            </a:r>
          </a:p>
        </p:txBody>
      </p:sp>
    </p:spTree>
    <p:extLst>
      <p:ext uri="{BB962C8B-B14F-4D97-AF65-F5344CB8AC3E}">
        <p14:creationId xmlns:p14="http://schemas.microsoft.com/office/powerpoint/2010/main" val="327898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C7EF217-4A1D-4441-BCB1-F48910D0783F}"/>
              </a:ext>
            </a:extLst>
          </p:cNvPr>
          <p:cNvPicPr>
            <a:picLocks noChangeAspect="1"/>
          </p:cNvPicPr>
          <p:nvPr/>
        </p:nvPicPr>
        <p:blipFill>
          <a:blip r:embed="rId3"/>
          <a:stretch>
            <a:fillRect/>
          </a:stretch>
        </p:blipFill>
        <p:spPr>
          <a:xfrm>
            <a:off x="729954" y="736847"/>
            <a:ext cx="5000625" cy="5846144"/>
          </a:xfrm>
          <a:prstGeom prst="rect">
            <a:avLst/>
          </a:prstGeom>
          <a:ln w="38100">
            <a:solidFill>
              <a:schemeClr val="accent1"/>
            </a:solidFill>
          </a:ln>
        </p:spPr>
      </p:pic>
      <p:pic>
        <p:nvPicPr>
          <p:cNvPr id="6" name="Picture 5">
            <a:extLst>
              <a:ext uri="{FF2B5EF4-FFF2-40B4-BE49-F238E27FC236}">
                <a16:creationId xmlns:a16="http://schemas.microsoft.com/office/drawing/2014/main" xmlns="" id="{D6AA759F-66F6-4728-8A9E-4D7DB9F79EAF}"/>
              </a:ext>
            </a:extLst>
          </p:cNvPr>
          <p:cNvPicPr>
            <a:picLocks noChangeAspect="1"/>
          </p:cNvPicPr>
          <p:nvPr/>
        </p:nvPicPr>
        <p:blipFill>
          <a:blip r:embed="rId4"/>
          <a:stretch>
            <a:fillRect/>
          </a:stretch>
        </p:blipFill>
        <p:spPr>
          <a:xfrm>
            <a:off x="5992427" y="736847"/>
            <a:ext cx="5113538" cy="5808045"/>
          </a:xfrm>
          <a:prstGeom prst="rect">
            <a:avLst/>
          </a:prstGeom>
          <a:ln w="38100">
            <a:solidFill>
              <a:schemeClr val="accent1"/>
            </a:solidFill>
          </a:ln>
        </p:spPr>
      </p:pic>
      <p:sp>
        <p:nvSpPr>
          <p:cNvPr id="7" name="TextBox 6">
            <a:extLst>
              <a:ext uri="{FF2B5EF4-FFF2-40B4-BE49-F238E27FC236}">
                <a16:creationId xmlns:a16="http://schemas.microsoft.com/office/drawing/2014/main" xmlns="" id="{DFA9AAF5-A796-454E-97C4-A160957546CC}"/>
              </a:ext>
            </a:extLst>
          </p:cNvPr>
          <p:cNvSpPr txBox="1"/>
          <p:nvPr/>
        </p:nvSpPr>
        <p:spPr>
          <a:xfrm>
            <a:off x="729954" y="0"/>
            <a:ext cx="4306018" cy="523220"/>
          </a:xfrm>
          <a:prstGeom prst="rect">
            <a:avLst/>
          </a:prstGeom>
          <a:noFill/>
        </p:spPr>
        <p:txBody>
          <a:bodyPr wrap="square" rtlCol="0">
            <a:spAutoFit/>
          </a:bodyPr>
          <a:lstStyle/>
          <a:p>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1 - CASE STUDY </a:t>
            </a:r>
          </a:p>
        </p:txBody>
      </p:sp>
    </p:spTree>
    <p:extLst>
      <p:ext uri="{BB962C8B-B14F-4D97-AF65-F5344CB8AC3E}">
        <p14:creationId xmlns:p14="http://schemas.microsoft.com/office/powerpoint/2010/main" val="1156760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1F00088-85B6-4E21-AE73-BBAE00B05566}"/>
              </a:ext>
            </a:extLst>
          </p:cNvPr>
          <p:cNvPicPr>
            <a:picLocks noChangeAspect="1"/>
          </p:cNvPicPr>
          <p:nvPr/>
        </p:nvPicPr>
        <p:blipFill>
          <a:blip r:embed="rId3"/>
          <a:stretch>
            <a:fillRect/>
          </a:stretch>
        </p:blipFill>
        <p:spPr>
          <a:xfrm>
            <a:off x="674703" y="745723"/>
            <a:ext cx="10556968" cy="5850385"/>
          </a:xfrm>
          <a:prstGeom prst="rect">
            <a:avLst/>
          </a:prstGeom>
          <a:ln w="28575">
            <a:solidFill>
              <a:schemeClr val="accent1"/>
            </a:solidFill>
          </a:ln>
        </p:spPr>
      </p:pic>
      <p:sp>
        <p:nvSpPr>
          <p:cNvPr id="4" name="TextBox 3">
            <a:extLst>
              <a:ext uri="{FF2B5EF4-FFF2-40B4-BE49-F238E27FC236}">
                <a16:creationId xmlns:a16="http://schemas.microsoft.com/office/drawing/2014/main" xmlns="" id="{565CD348-4D1E-4D13-A181-D4B3331C683A}"/>
              </a:ext>
            </a:extLst>
          </p:cNvPr>
          <p:cNvSpPr txBox="1"/>
          <p:nvPr/>
        </p:nvSpPr>
        <p:spPr>
          <a:xfrm>
            <a:off x="674703" y="116669"/>
            <a:ext cx="7852943" cy="523220"/>
          </a:xfrm>
          <a:prstGeom prst="rect">
            <a:avLst/>
          </a:prstGeom>
          <a:noFill/>
        </p:spPr>
        <p:txBody>
          <a:bodyPr wrap="square" rtlCol="0">
            <a:spAutoFit/>
          </a:bodyPr>
          <a:lstStyle/>
          <a:p>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2 – DATA ANALYSIS SNAPSHOT </a:t>
            </a:r>
          </a:p>
        </p:txBody>
      </p:sp>
    </p:spTree>
    <p:extLst>
      <p:ext uri="{BB962C8B-B14F-4D97-AF65-F5344CB8AC3E}">
        <p14:creationId xmlns:p14="http://schemas.microsoft.com/office/powerpoint/2010/main" val="287333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6FC5B6-3F50-4A0E-B218-AE50A8F2E1A6}"/>
              </a:ext>
            </a:extLst>
          </p:cNvPr>
          <p:cNvPicPr>
            <a:picLocks noChangeAspect="1"/>
          </p:cNvPicPr>
          <p:nvPr/>
        </p:nvPicPr>
        <p:blipFill rotWithShape="1">
          <a:blip r:embed="rId3"/>
          <a:srcRect r="3208" b="55310"/>
          <a:stretch/>
        </p:blipFill>
        <p:spPr>
          <a:xfrm>
            <a:off x="1504174" y="1088154"/>
            <a:ext cx="7901083" cy="2177559"/>
          </a:xfrm>
          <a:prstGeom prst="rect">
            <a:avLst/>
          </a:prstGeom>
        </p:spPr>
      </p:pic>
    </p:spTree>
    <p:extLst>
      <p:ext uri="{BB962C8B-B14F-4D97-AF65-F5344CB8AC3E}">
        <p14:creationId xmlns:p14="http://schemas.microsoft.com/office/powerpoint/2010/main" val="401355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DBB570-06E3-4774-88D0-B30027A5830E}"/>
              </a:ext>
            </a:extLst>
          </p:cNvPr>
          <p:cNvPicPr>
            <a:picLocks noChangeAspect="1"/>
          </p:cNvPicPr>
          <p:nvPr/>
        </p:nvPicPr>
        <p:blipFill rotWithShape="1">
          <a:blip r:embed="rId3"/>
          <a:srcRect l="1364" t="1234" r="-57" b="2974"/>
          <a:stretch/>
        </p:blipFill>
        <p:spPr>
          <a:xfrm>
            <a:off x="1075465" y="1922632"/>
            <a:ext cx="9417941" cy="4565818"/>
          </a:xfrm>
          <a:prstGeom prst="rect">
            <a:avLst/>
          </a:prstGeom>
          <a:ln w="57150">
            <a:solidFill>
              <a:schemeClr val="tx1"/>
            </a:solidFill>
          </a:ln>
        </p:spPr>
      </p:pic>
      <p:sp>
        <p:nvSpPr>
          <p:cNvPr id="4" name="TextBox 3">
            <a:extLst>
              <a:ext uri="{FF2B5EF4-FFF2-40B4-BE49-F238E27FC236}">
                <a16:creationId xmlns:a16="http://schemas.microsoft.com/office/drawing/2014/main" xmlns="" id="{3F0FB7F2-F773-4DB7-BA6E-D8DA9A34FB60}"/>
              </a:ext>
            </a:extLst>
          </p:cNvPr>
          <p:cNvSpPr txBox="1"/>
          <p:nvPr/>
        </p:nvSpPr>
        <p:spPr>
          <a:xfrm>
            <a:off x="568171" y="217714"/>
            <a:ext cx="10537793" cy="954107"/>
          </a:xfrm>
          <a:prstGeom prst="rect">
            <a:avLst/>
          </a:prstGeom>
          <a:noFill/>
        </p:spPr>
        <p:txBody>
          <a:bodyPr wrap="square" rtlCol="0">
            <a:spAutoFit/>
          </a:bodyPr>
          <a:lstStyle/>
          <a:p>
            <a:pPr algn="ctr"/>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3 – </a:t>
            </a:r>
            <a:r>
              <a:rPr lang="en-US" sz="2800" b="1"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ALABAMA ALTERNATE ASSESSMENT PPROGRAM PARTICIPATION DECISION DOCUMENTATION </a:t>
            </a:r>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FORM</a:t>
            </a:r>
          </a:p>
        </p:txBody>
      </p:sp>
    </p:spTree>
    <p:extLst>
      <p:ext uri="{BB962C8B-B14F-4D97-AF65-F5344CB8AC3E}">
        <p14:creationId xmlns:p14="http://schemas.microsoft.com/office/powerpoint/2010/main" val="8038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7CF92F-7E46-4DEC-8745-65558C332ADA}"/>
              </a:ext>
            </a:extLst>
          </p:cNvPr>
          <p:cNvSpPr>
            <a:spLocks noGrp="1"/>
          </p:cNvSpPr>
          <p:nvPr>
            <p:ph type="title"/>
          </p:nvPr>
        </p:nvSpPr>
        <p:spPr>
          <a:xfrm>
            <a:off x="2895364" y="2182796"/>
            <a:ext cx="6035572" cy="1397124"/>
          </a:xfrm>
        </p:spPr>
        <p:txBody>
          <a:bodyPr>
            <a:normAutofit/>
          </a:bodyPr>
          <a:lstStyle/>
          <a:p>
            <a:pPr algn="ctr"/>
            <a:r>
              <a:rPr lang="en-US" sz="9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WHY</a:t>
            </a:r>
          </a:p>
        </p:txBody>
      </p:sp>
    </p:spTree>
    <p:extLst>
      <p:ext uri="{BB962C8B-B14F-4D97-AF65-F5344CB8AC3E}">
        <p14:creationId xmlns:p14="http://schemas.microsoft.com/office/powerpoint/2010/main" val="73732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9762F5A-BE84-4F6D-8ECD-9C55DD66D91E}"/>
              </a:ext>
            </a:extLst>
          </p:cNvPr>
          <p:cNvPicPr>
            <a:picLocks noChangeAspect="1"/>
          </p:cNvPicPr>
          <p:nvPr/>
        </p:nvPicPr>
        <p:blipFill rotWithShape="1">
          <a:blip r:embed="rId3"/>
          <a:srcRect l="1580" t="3107" r="155" b="2913"/>
          <a:stretch/>
        </p:blipFill>
        <p:spPr>
          <a:xfrm>
            <a:off x="1355875" y="1254570"/>
            <a:ext cx="9013372" cy="3526971"/>
          </a:xfrm>
          <a:prstGeom prst="rect">
            <a:avLst/>
          </a:prstGeom>
          <a:ln w="57150">
            <a:solidFill>
              <a:schemeClr val="tx1"/>
            </a:solidFill>
          </a:ln>
        </p:spPr>
      </p:pic>
      <p:sp>
        <p:nvSpPr>
          <p:cNvPr id="5" name="TextBox 4">
            <a:extLst>
              <a:ext uri="{FF2B5EF4-FFF2-40B4-BE49-F238E27FC236}">
                <a16:creationId xmlns:a16="http://schemas.microsoft.com/office/drawing/2014/main" xmlns="" id="{408F8BF7-7801-4126-83D1-1C89C6B89E91}"/>
              </a:ext>
            </a:extLst>
          </p:cNvPr>
          <p:cNvSpPr txBox="1"/>
          <p:nvPr/>
        </p:nvSpPr>
        <p:spPr>
          <a:xfrm>
            <a:off x="1055302" y="5349289"/>
            <a:ext cx="9809826" cy="830997"/>
          </a:xfrm>
          <a:prstGeom prst="rect">
            <a:avLst/>
          </a:prstGeom>
          <a:noFill/>
        </p:spPr>
        <p:txBody>
          <a:bodyPr wrap="square" rtlCol="0">
            <a:spAutoFit/>
          </a:bodyPr>
          <a:lstStyle/>
          <a:p>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Observations, teacher input, related service providers evaluations and input</a:t>
            </a:r>
          </a:p>
        </p:txBody>
      </p:sp>
    </p:spTree>
    <p:extLst>
      <p:ext uri="{BB962C8B-B14F-4D97-AF65-F5344CB8AC3E}">
        <p14:creationId xmlns:p14="http://schemas.microsoft.com/office/powerpoint/2010/main" val="245695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1B81558-6BDE-4917-8E93-786F30F9506A}"/>
              </a:ext>
            </a:extLst>
          </p:cNvPr>
          <p:cNvSpPr txBox="1"/>
          <p:nvPr/>
        </p:nvSpPr>
        <p:spPr>
          <a:xfrm>
            <a:off x="1430449" y="5280095"/>
            <a:ext cx="9274630" cy="830997"/>
          </a:xfrm>
          <a:prstGeom prst="rect">
            <a:avLst/>
          </a:prstGeom>
          <a:noFill/>
        </p:spPr>
        <p:txBody>
          <a:bodyPr wrap="square" rtlCol="0">
            <a:spAutoFit/>
          </a:bodyPr>
          <a:lstStyle/>
          <a:p>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Observations, teacher input, related service providers evaluations and input</a:t>
            </a:r>
          </a:p>
        </p:txBody>
      </p:sp>
      <p:pic>
        <p:nvPicPr>
          <p:cNvPr id="4" name="Picture 3">
            <a:extLst>
              <a:ext uri="{FF2B5EF4-FFF2-40B4-BE49-F238E27FC236}">
                <a16:creationId xmlns:a16="http://schemas.microsoft.com/office/drawing/2014/main" xmlns="" id="{00560D28-947E-4908-A143-C811FCA16613}"/>
              </a:ext>
            </a:extLst>
          </p:cNvPr>
          <p:cNvPicPr>
            <a:picLocks noChangeAspect="1"/>
          </p:cNvPicPr>
          <p:nvPr/>
        </p:nvPicPr>
        <p:blipFill rotWithShape="1">
          <a:blip r:embed="rId3"/>
          <a:srcRect l="1582" t="3380" r="748"/>
          <a:stretch/>
        </p:blipFill>
        <p:spPr>
          <a:xfrm>
            <a:off x="1538512" y="957943"/>
            <a:ext cx="9058505" cy="3948112"/>
          </a:xfrm>
          <a:prstGeom prst="rect">
            <a:avLst/>
          </a:prstGeom>
          <a:ln w="57150">
            <a:solidFill>
              <a:schemeClr val="tx1"/>
            </a:solidFill>
          </a:ln>
        </p:spPr>
      </p:pic>
    </p:spTree>
    <p:extLst>
      <p:ext uri="{BB962C8B-B14F-4D97-AF65-F5344CB8AC3E}">
        <p14:creationId xmlns:p14="http://schemas.microsoft.com/office/powerpoint/2010/main" val="22934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B3721E-B2C6-41CD-A2FE-51A6051F1C4A}"/>
              </a:ext>
            </a:extLst>
          </p:cNvPr>
          <p:cNvPicPr>
            <a:picLocks noChangeAspect="1"/>
          </p:cNvPicPr>
          <p:nvPr/>
        </p:nvPicPr>
        <p:blipFill rotWithShape="1">
          <a:blip r:embed="rId3"/>
          <a:srcRect t="1274" r="-156"/>
          <a:stretch/>
        </p:blipFill>
        <p:spPr>
          <a:xfrm>
            <a:off x="1538287" y="1233714"/>
            <a:ext cx="9129713" cy="4447948"/>
          </a:xfrm>
          <a:prstGeom prst="rect">
            <a:avLst/>
          </a:prstGeom>
          <a:ln w="57150">
            <a:solidFill>
              <a:schemeClr val="tx1"/>
            </a:solidFill>
          </a:ln>
        </p:spPr>
      </p:pic>
    </p:spTree>
    <p:extLst>
      <p:ext uri="{BB962C8B-B14F-4D97-AF65-F5344CB8AC3E}">
        <p14:creationId xmlns:p14="http://schemas.microsoft.com/office/powerpoint/2010/main" val="782958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D432229-894D-48B5-9DFA-DAEAE79D9522}"/>
              </a:ext>
            </a:extLst>
          </p:cNvPr>
          <p:cNvPicPr>
            <a:picLocks noChangeAspect="1"/>
          </p:cNvPicPr>
          <p:nvPr/>
        </p:nvPicPr>
        <p:blipFill rotWithShape="1">
          <a:blip r:embed="rId3"/>
          <a:srcRect l="799" t="2012" r="540" b="-1"/>
          <a:stretch/>
        </p:blipFill>
        <p:spPr>
          <a:xfrm>
            <a:off x="1611086" y="1219200"/>
            <a:ext cx="8969828" cy="4097337"/>
          </a:xfrm>
          <a:prstGeom prst="rect">
            <a:avLst/>
          </a:prstGeom>
          <a:ln w="57150">
            <a:solidFill>
              <a:schemeClr val="tx1"/>
            </a:solidFill>
          </a:ln>
        </p:spPr>
      </p:pic>
    </p:spTree>
    <p:extLst>
      <p:ext uri="{BB962C8B-B14F-4D97-AF65-F5344CB8AC3E}">
        <p14:creationId xmlns:p14="http://schemas.microsoft.com/office/powerpoint/2010/main" val="4198204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2479351-BE78-4AE6-8E11-7DD5B0F3AB6E}"/>
              </a:ext>
            </a:extLst>
          </p:cNvPr>
          <p:cNvPicPr>
            <a:picLocks noChangeAspect="1"/>
          </p:cNvPicPr>
          <p:nvPr/>
        </p:nvPicPr>
        <p:blipFill rotWithShape="1">
          <a:blip r:embed="rId3"/>
          <a:srcRect t="1797" r="701"/>
          <a:stretch/>
        </p:blipFill>
        <p:spPr>
          <a:xfrm>
            <a:off x="1489528" y="653142"/>
            <a:ext cx="9004300" cy="5182054"/>
          </a:xfrm>
          <a:prstGeom prst="rect">
            <a:avLst/>
          </a:prstGeom>
          <a:ln w="57150">
            <a:solidFill>
              <a:schemeClr val="tx1"/>
            </a:solidFill>
          </a:ln>
        </p:spPr>
      </p:pic>
    </p:spTree>
    <p:extLst>
      <p:ext uri="{BB962C8B-B14F-4D97-AF65-F5344CB8AC3E}">
        <p14:creationId xmlns:p14="http://schemas.microsoft.com/office/powerpoint/2010/main" val="2939136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5E142-EDB2-4A0E-93A7-7464E5865F14}"/>
              </a:ext>
            </a:extLst>
          </p:cNvPr>
          <p:cNvSpPr>
            <a:spLocks noGrp="1"/>
          </p:cNvSpPr>
          <p:nvPr>
            <p:ph type="title"/>
          </p:nvPr>
        </p:nvSpPr>
        <p:spPr>
          <a:xfrm>
            <a:off x="657578" y="152400"/>
            <a:ext cx="10515600" cy="978253"/>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IDEA AND ESSA</a:t>
            </a:r>
          </a:p>
        </p:txBody>
      </p:sp>
      <p:sp>
        <p:nvSpPr>
          <p:cNvPr id="4" name="Content Placeholder 3">
            <a:extLst>
              <a:ext uri="{FF2B5EF4-FFF2-40B4-BE49-F238E27FC236}">
                <a16:creationId xmlns:a16="http://schemas.microsoft.com/office/drawing/2014/main" xmlns="" id="{2AD9A39D-67C0-434A-84D3-D63320787A4D}"/>
              </a:ext>
            </a:extLst>
          </p:cNvPr>
          <p:cNvSpPr>
            <a:spLocks noGrp="1"/>
          </p:cNvSpPr>
          <p:nvPr>
            <p:ph idx="1"/>
          </p:nvPr>
        </p:nvSpPr>
        <p:spPr>
          <a:xfrm>
            <a:off x="543232" y="1491896"/>
            <a:ext cx="10508226" cy="5046555"/>
          </a:xfrm>
        </p:spPr>
        <p:txBody>
          <a:bodyPr>
            <a:noAutofit/>
          </a:bodyPr>
          <a:lstStyle/>
          <a:p>
            <a:pPr marL="0" indent="0" algn="just">
              <a:buNone/>
            </a:pPr>
            <a:r>
              <a:rPr lang="en-US" sz="2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Explanation to IEP Teams. A State (or in the case of a district-wide assessment, an LEA) must—</a:t>
            </a:r>
          </a:p>
          <a:p>
            <a:pPr marL="0" indent="0" algn="just">
              <a:buNone/>
            </a:pPr>
            <a:r>
              <a:rPr lang="en-US" sz="2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(1) Provide to IEP teams a clear explanation of the differences between assessments based on grade-level academic achievement standards and those based on alternate academic achievement standards, including any effects of State and local policies on a student's education resulting from taking an alternate assessment aligned with alternate academic achievement standards, such as how participation in such assessments may delay or otherwise affect the student from completing the requirements for a regular high school diploma; and</a:t>
            </a:r>
          </a:p>
          <a:p>
            <a:pPr marL="0" indent="0" algn="just">
              <a:buNone/>
            </a:pPr>
            <a:r>
              <a:rPr lang="en-US" sz="2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 Not preclude a student with the most significant cognitive disabilities who </a:t>
            </a:r>
            <a:r>
              <a:rPr lang="en-US" sz="2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takes an alternate assessment aligned with alternate academic achievement standards from attempting to complete the requirements for a regular high school diploma.</a:t>
            </a:r>
          </a:p>
          <a:p>
            <a:endParaRPr lang="en-US" sz="2400" dirty="0"/>
          </a:p>
        </p:txBody>
      </p:sp>
    </p:spTree>
    <p:extLst>
      <p:ext uri="{BB962C8B-B14F-4D97-AF65-F5344CB8AC3E}">
        <p14:creationId xmlns:p14="http://schemas.microsoft.com/office/powerpoint/2010/main" val="81414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85E142-EDB2-4A0E-93A7-7464E5865F14}"/>
              </a:ext>
            </a:extLst>
          </p:cNvPr>
          <p:cNvSpPr>
            <a:spLocks noGrp="1"/>
          </p:cNvSpPr>
          <p:nvPr>
            <p:ph type="title"/>
          </p:nvPr>
        </p:nvSpPr>
        <p:spPr>
          <a:xfrm>
            <a:off x="657578" y="152400"/>
            <a:ext cx="10515600" cy="978253"/>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IDEA AND ESSA</a:t>
            </a:r>
          </a:p>
        </p:txBody>
      </p:sp>
      <p:sp>
        <p:nvSpPr>
          <p:cNvPr id="4" name="Content Placeholder 3">
            <a:extLst>
              <a:ext uri="{FF2B5EF4-FFF2-40B4-BE49-F238E27FC236}">
                <a16:creationId xmlns:a16="http://schemas.microsoft.com/office/drawing/2014/main" xmlns="" id="{2AD9A39D-67C0-434A-84D3-D63320787A4D}"/>
              </a:ext>
            </a:extLst>
          </p:cNvPr>
          <p:cNvSpPr>
            <a:spLocks noGrp="1"/>
          </p:cNvSpPr>
          <p:nvPr>
            <p:ph idx="1"/>
          </p:nvPr>
        </p:nvSpPr>
        <p:spPr>
          <a:xfrm>
            <a:off x="555978" y="1411110"/>
            <a:ext cx="10617200" cy="3879981"/>
          </a:xfrm>
        </p:spPr>
        <p:txBody>
          <a:bodyPr>
            <a:noAutofit/>
          </a:bodyPr>
          <a:lstStyle/>
          <a:p>
            <a:pPr marL="0" indent="0">
              <a:buNone/>
            </a:pPr>
            <a:endParaRPr lang="en-US" sz="2200" dirty="0">
              <a:solidFill>
                <a:schemeClr val="accent1">
                  <a:lumMod val="75000"/>
                </a:schemeClr>
              </a:solidFill>
            </a:endParaRPr>
          </a:p>
          <a:p>
            <a:pPr marL="0" indent="0" algn="just">
              <a:buNone/>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 Inform parents. A State (or in the case of a district-wide assessment, an LEA) must ensure that parents of students selected to be assessed using an alternate assessment aligned with alternate academic achievement standards under the State's guidelines in paragraph (c)(1) of this section are informed, consistent with 34 CFR 200.2(e), that their child's achievement will be measured based on alternate academic achievement standards, and of how participation in such assessments may delay or otherwise affect the student from completing the requirements for a regular high school diploma.</a:t>
            </a:r>
          </a:p>
          <a:p>
            <a:endParaRPr lang="en-US" sz="2400" dirty="0"/>
          </a:p>
        </p:txBody>
      </p:sp>
    </p:spTree>
    <p:extLst>
      <p:ext uri="{BB962C8B-B14F-4D97-AF65-F5344CB8AC3E}">
        <p14:creationId xmlns:p14="http://schemas.microsoft.com/office/powerpoint/2010/main" val="4265547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A43DDA4-3F48-402C-8FDE-8D27F1C96808}"/>
              </a:ext>
            </a:extLst>
          </p:cNvPr>
          <p:cNvSpPr txBox="1"/>
          <p:nvPr/>
        </p:nvSpPr>
        <p:spPr>
          <a:xfrm>
            <a:off x="1233996" y="246743"/>
            <a:ext cx="8353887" cy="923330"/>
          </a:xfrm>
          <a:prstGeom prst="rect">
            <a:avLst/>
          </a:prstGeom>
          <a:noFill/>
        </p:spPr>
        <p:txBody>
          <a:bodyPr wrap="square" rtlCol="0">
            <a:spAutoFit/>
          </a:bodyPr>
          <a:lstStyle/>
          <a:p>
            <a:pPr algn="ctr"/>
            <a:r>
              <a:rPr lang="en-US" sz="5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ACTIVITY</a:t>
            </a:r>
          </a:p>
        </p:txBody>
      </p:sp>
      <p:sp>
        <p:nvSpPr>
          <p:cNvPr id="3" name="TextBox 2">
            <a:extLst>
              <a:ext uri="{FF2B5EF4-FFF2-40B4-BE49-F238E27FC236}">
                <a16:creationId xmlns:a16="http://schemas.microsoft.com/office/drawing/2014/main" xmlns="" id="{A586F3E6-77E7-4ACF-9ABF-B02D84BC336C}"/>
              </a:ext>
            </a:extLst>
          </p:cNvPr>
          <p:cNvSpPr txBox="1"/>
          <p:nvPr/>
        </p:nvSpPr>
        <p:spPr>
          <a:xfrm>
            <a:off x="572399" y="1427526"/>
            <a:ext cx="10479314" cy="4031873"/>
          </a:xfrm>
          <a:prstGeom prst="rect">
            <a:avLst/>
          </a:prstGeom>
          <a:noFill/>
        </p:spPr>
        <p:txBody>
          <a:bodyPr wrap="square" rtlCol="0">
            <a:spAutoFit/>
          </a:bodyPr>
          <a:lstStyle/>
          <a:p>
            <a:r>
              <a:rPr lang="en-US"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Using Mateo’s educational information, </a:t>
            </a:r>
          </a:p>
          <a:p>
            <a:r>
              <a:rPr lang="en-US"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TURN AND TALK with a partner to complete </a:t>
            </a:r>
          </a:p>
          <a:p>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2 – DATA ANALYSIS SNAPSHOT </a:t>
            </a:r>
          </a:p>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p>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3 – </a:t>
            </a:r>
            <a:r>
              <a:rPr lang="en-US" sz="24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ALABAMA ALTERNATE ASSESSMENT PROGRAM PARTICIPATION    </a:t>
            </a:r>
          </a:p>
          <a:p>
            <a:r>
              <a:rPr lang="en-US" sz="24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DECISION DOCUMENTATION</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FORM   </a:t>
            </a:r>
          </a:p>
          <a:p>
            <a:endPar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4 – GUIDING QUESTIONS </a:t>
            </a:r>
          </a:p>
        </p:txBody>
      </p:sp>
    </p:spTree>
    <p:extLst>
      <p:ext uri="{BB962C8B-B14F-4D97-AF65-F5344CB8AC3E}">
        <p14:creationId xmlns:p14="http://schemas.microsoft.com/office/powerpoint/2010/main" val="1926869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4A9DDC-F20F-4C4B-B0C6-ED455E367E77}"/>
              </a:ext>
            </a:extLst>
          </p:cNvPr>
          <p:cNvPicPr>
            <a:picLocks noChangeAspect="1"/>
          </p:cNvPicPr>
          <p:nvPr/>
        </p:nvPicPr>
        <p:blipFill>
          <a:blip r:embed="rId2"/>
          <a:stretch>
            <a:fillRect/>
          </a:stretch>
        </p:blipFill>
        <p:spPr>
          <a:xfrm>
            <a:off x="620712" y="1803400"/>
            <a:ext cx="9961471" cy="2743199"/>
          </a:xfrm>
          <a:prstGeom prst="rect">
            <a:avLst/>
          </a:prstGeom>
          <a:ln w="28575">
            <a:solidFill>
              <a:schemeClr val="accent1"/>
            </a:solidFill>
          </a:ln>
        </p:spPr>
      </p:pic>
    </p:spTree>
    <p:extLst>
      <p:ext uri="{BB962C8B-B14F-4D97-AF65-F5344CB8AC3E}">
        <p14:creationId xmlns:p14="http://schemas.microsoft.com/office/powerpoint/2010/main" val="3426956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6E7B5BF-0ECD-4C45-9598-F1E29F5A158E}"/>
              </a:ext>
            </a:extLst>
          </p:cNvPr>
          <p:cNvSpPr txBox="1"/>
          <p:nvPr/>
        </p:nvSpPr>
        <p:spPr>
          <a:xfrm>
            <a:off x="850286" y="284751"/>
            <a:ext cx="7103059" cy="584775"/>
          </a:xfrm>
          <a:prstGeom prst="rect">
            <a:avLst/>
          </a:prstGeom>
          <a:noFill/>
        </p:spPr>
        <p:txBody>
          <a:bodyPr wrap="square" rtlCol="0">
            <a:spAutoFit/>
          </a:bodyPr>
          <a:lstStyle/>
          <a:p>
            <a:r>
              <a:rPr lang="en-US"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STEP 4 – GUIDING QUESTIONS </a:t>
            </a:r>
          </a:p>
        </p:txBody>
      </p:sp>
      <p:sp>
        <p:nvSpPr>
          <p:cNvPr id="6" name="TextBox 5">
            <a:extLst>
              <a:ext uri="{FF2B5EF4-FFF2-40B4-BE49-F238E27FC236}">
                <a16:creationId xmlns:a16="http://schemas.microsoft.com/office/drawing/2014/main" xmlns="" id="{A531FE05-F93D-4A06-BF47-3978AE123D69}"/>
              </a:ext>
            </a:extLst>
          </p:cNvPr>
          <p:cNvSpPr txBox="1"/>
          <p:nvPr/>
        </p:nvSpPr>
        <p:spPr>
          <a:xfrm>
            <a:off x="737973" y="1192885"/>
            <a:ext cx="10362646" cy="4832092"/>
          </a:xfrm>
          <a:prstGeom prst="rect">
            <a:avLst/>
          </a:prstGeom>
          <a:noFill/>
        </p:spPr>
        <p:txBody>
          <a:bodyPr wrap="square" rtlCol="0">
            <a:spAutoFit/>
          </a:bodyPr>
          <a:lstStyle/>
          <a:p>
            <a:pPr marL="342900" indent="-342900">
              <a:buAutoNum type="arabicPeriod"/>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What were the determining factors that qualified this student for participation in the Alabama Alternate Assessment Program?</a:t>
            </a:r>
          </a:p>
          <a:p>
            <a:pPr marL="342900" indent="-342900">
              <a:buAutoNum type="arabicPeriod"/>
            </a:pP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What were the determining factors that did not qualify this student for participation in the Alabama Alternate Assessment Program?</a:t>
            </a:r>
          </a:p>
          <a:p>
            <a:pPr marL="342900" indent="-342900">
              <a:buAutoNum type="arabicPeriod"/>
            </a:pP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AutoNum type="arabicPeriod"/>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Discuss and document any practices you may change or initiate to ensure that student data is reviewed and appropriate determinations are being made.</a:t>
            </a:r>
          </a:p>
        </p:txBody>
      </p:sp>
    </p:spTree>
    <p:extLst>
      <p:ext uri="{BB962C8B-B14F-4D97-AF65-F5344CB8AC3E}">
        <p14:creationId xmlns:p14="http://schemas.microsoft.com/office/powerpoint/2010/main" val="155389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FAE98-4076-42A9-9247-F9333AB73EF0}"/>
              </a:ext>
            </a:extLst>
          </p:cNvPr>
          <p:cNvSpPr>
            <a:spLocks noGrp="1"/>
          </p:cNvSpPr>
          <p:nvPr>
            <p:ph type="title"/>
          </p:nvPr>
        </p:nvSpPr>
        <p:spPr>
          <a:xfrm>
            <a:off x="727969" y="692458"/>
            <a:ext cx="10404629" cy="1006337"/>
          </a:xfrm>
        </p:spPr>
        <p:txBody>
          <a:bodyPr>
            <a:normAutofit fontScale="90000"/>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USDOE- Letter May 16, 2017</a:t>
            </a:r>
            <a:r>
              <a:rPr lang="en-US" sz="6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6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sz="6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xmlns="" id="{6A00C829-DFB9-4AF7-9ABC-D4A5BA77D244}"/>
              </a:ext>
            </a:extLst>
          </p:cNvPr>
          <p:cNvSpPr>
            <a:spLocks noGrp="1"/>
          </p:cNvSpPr>
          <p:nvPr>
            <p:ph idx="1"/>
          </p:nvPr>
        </p:nvSpPr>
        <p:spPr>
          <a:xfrm>
            <a:off x="693938" y="2281560"/>
            <a:ext cx="10804124" cy="2877645"/>
          </a:xfrm>
        </p:spPr>
        <p:txBody>
          <a:bodyPr/>
          <a:lstStyle/>
          <a:p>
            <a:r>
              <a:rPr lang="en-US"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Requirements for the Cap on the Percentage of Student who may be Assessed with an Alternate Assessment Aligned with Alternate Academic  Achievement Standards</a:t>
            </a:r>
          </a:p>
          <a:p>
            <a:endParaRPr lang="en-US" dirty="0">
              <a:solidFill>
                <a:schemeClr val="accent1">
                  <a:lumMod val="75000"/>
                </a:schemeClr>
              </a:solidFill>
            </a:endParaRPr>
          </a:p>
        </p:txBody>
      </p:sp>
    </p:spTree>
    <p:extLst>
      <p:ext uri="{BB962C8B-B14F-4D97-AF65-F5344CB8AC3E}">
        <p14:creationId xmlns:p14="http://schemas.microsoft.com/office/powerpoint/2010/main" val="2513838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6;g5dc6d56687_2_38">
            <a:extLst>
              <a:ext uri="{FF2B5EF4-FFF2-40B4-BE49-F238E27FC236}">
                <a16:creationId xmlns:a16="http://schemas.microsoft.com/office/drawing/2014/main" xmlns="" id="{3E6EBEC2-CCBF-4128-BDD2-E39B943213C3}"/>
              </a:ext>
            </a:extLst>
          </p:cNvPr>
          <p:cNvPicPr preferRelativeResize="0"/>
          <p:nvPr/>
        </p:nvPicPr>
        <p:blipFill rotWithShape="1">
          <a:blip r:embed="rId3">
            <a:alphaModFix/>
          </a:blip>
          <a:srcRect l="7330"/>
          <a:stretch/>
        </p:blipFill>
        <p:spPr>
          <a:xfrm>
            <a:off x="679827" y="1105934"/>
            <a:ext cx="2384905" cy="3136193"/>
          </a:xfrm>
          <a:prstGeom prst="rect">
            <a:avLst/>
          </a:prstGeom>
          <a:noFill/>
          <a:ln w="28575">
            <a:solidFill>
              <a:schemeClr val="accent1"/>
            </a:solidFill>
          </a:ln>
        </p:spPr>
      </p:pic>
      <p:pic>
        <p:nvPicPr>
          <p:cNvPr id="3" name="Google Shape;107;g5dc6d56687_2_38">
            <a:extLst>
              <a:ext uri="{FF2B5EF4-FFF2-40B4-BE49-F238E27FC236}">
                <a16:creationId xmlns:a16="http://schemas.microsoft.com/office/drawing/2014/main" xmlns="" id="{56565746-DBF8-4465-B0DE-03198E1A1A28}"/>
              </a:ext>
            </a:extLst>
          </p:cNvPr>
          <p:cNvPicPr preferRelativeResize="0"/>
          <p:nvPr/>
        </p:nvPicPr>
        <p:blipFill rotWithShape="1">
          <a:blip r:embed="rId4">
            <a:alphaModFix/>
          </a:blip>
          <a:srcRect l="10144" b="-3423"/>
          <a:stretch/>
        </p:blipFill>
        <p:spPr>
          <a:xfrm>
            <a:off x="3316496" y="3429000"/>
            <a:ext cx="2384905" cy="3136194"/>
          </a:xfrm>
          <a:prstGeom prst="rect">
            <a:avLst/>
          </a:prstGeom>
          <a:noFill/>
          <a:ln w="28575">
            <a:solidFill>
              <a:schemeClr val="accent1"/>
            </a:solidFill>
          </a:ln>
        </p:spPr>
      </p:pic>
      <p:sp>
        <p:nvSpPr>
          <p:cNvPr id="4" name="TextBox 3">
            <a:extLst>
              <a:ext uri="{FF2B5EF4-FFF2-40B4-BE49-F238E27FC236}">
                <a16:creationId xmlns:a16="http://schemas.microsoft.com/office/drawing/2014/main" xmlns="" id="{8BA55E67-098D-4B61-8AF5-B1ACC31C1EF6}"/>
              </a:ext>
            </a:extLst>
          </p:cNvPr>
          <p:cNvSpPr txBox="1"/>
          <p:nvPr/>
        </p:nvSpPr>
        <p:spPr>
          <a:xfrm>
            <a:off x="449137" y="99469"/>
            <a:ext cx="10511161" cy="707886"/>
          </a:xfrm>
          <a:prstGeom prst="rect">
            <a:avLst/>
          </a:prstGeom>
          <a:noFill/>
        </p:spPr>
        <p:txBody>
          <a:bodyPr wrap="square" rtlCol="0">
            <a:spAutoFit/>
          </a:bodyPr>
          <a:lstStyle/>
          <a:p>
            <a:r>
              <a:rPr lang="en-US" sz="4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ALTERNATE ACHIEVEMENT STANDARDS</a:t>
            </a:r>
          </a:p>
        </p:txBody>
      </p:sp>
      <p:pic>
        <p:nvPicPr>
          <p:cNvPr id="5" name="Picture 4">
            <a:extLst>
              <a:ext uri="{FF2B5EF4-FFF2-40B4-BE49-F238E27FC236}">
                <a16:creationId xmlns:a16="http://schemas.microsoft.com/office/drawing/2014/main" xmlns="" id="{2BFFEAB0-52C2-4EFF-B9CF-2703079AE450}"/>
              </a:ext>
            </a:extLst>
          </p:cNvPr>
          <p:cNvPicPr>
            <a:picLocks noChangeAspect="1"/>
          </p:cNvPicPr>
          <p:nvPr/>
        </p:nvPicPr>
        <p:blipFill>
          <a:blip r:embed="rId5"/>
          <a:stretch>
            <a:fillRect/>
          </a:stretch>
        </p:blipFill>
        <p:spPr>
          <a:xfrm>
            <a:off x="5953165" y="1105934"/>
            <a:ext cx="2433622" cy="3136193"/>
          </a:xfrm>
          <a:prstGeom prst="rect">
            <a:avLst/>
          </a:prstGeom>
          <a:ln w="38100">
            <a:solidFill>
              <a:schemeClr val="accent1"/>
            </a:solidFill>
          </a:ln>
        </p:spPr>
      </p:pic>
      <p:pic>
        <p:nvPicPr>
          <p:cNvPr id="6" name="Picture 5">
            <a:extLst>
              <a:ext uri="{FF2B5EF4-FFF2-40B4-BE49-F238E27FC236}">
                <a16:creationId xmlns:a16="http://schemas.microsoft.com/office/drawing/2014/main" xmlns="" id="{ED62D44B-59F6-448F-BE16-5077E16318EB}"/>
              </a:ext>
            </a:extLst>
          </p:cNvPr>
          <p:cNvPicPr>
            <a:picLocks noChangeAspect="1"/>
          </p:cNvPicPr>
          <p:nvPr/>
        </p:nvPicPr>
        <p:blipFill>
          <a:blip r:embed="rId6"/>
          <a:stretch>
            <a:fillRect/>
          </a:stretch>
        </p:blipFill>
        <p:spPr>
          <a:xfrm>
            <a:off x="8579297" y="3334426"/>
            <a:ext cx="2554971" cy="3325342"/>
          </a:xfrm>
          <a:prstGeom prst="rect">
            <a:avLst/>
          </a:prstGeom>
          <a:ln w="38100">
            <a:solidFill>
              <a:schemeClr val="accent1"/>
            </a:solidFill>
          </a:ln>
        </p:spPr>
      </p:pic>
    </p:spTree>
    <p:extLst>
      <p:ext uri="{BB962C8B-B14F-4D97-AF65-F5344CB8AC3E}">
        <p14:creationId xmlns:p14="http://schemas.microsoft.com/office/powerpoint/2010/main" val="61949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F4B3C8-479A-4151-A0FB-F3B4AB0D0E07}"/>
              </a:ext>
            </a:extLst>
          </p:cNvPr>
          <p:cNvPicPr>
            <a:picLocks noChangeAspect="1"/>
          </p:cNvPicPr>
          <p:nvPr/>
        </p:nvPicPr>
        <p:blipFill>
          <a:blip r:embed="rId2"/>
          <a:stretch>
            <a:fillRect/>
          </a:stretch>
        </p:blipFill>
        <p:spPr>
          <a:xfrm>
            <a:off x="3876674" y="374073"/>
            <a:ext cx="4830907" cy="6109853"/>
          </a:xfrm>
          <a:prstGeom prst="rect">
            <a:avLst/>
          </a:prstGeom>
          <a:ln w="38100">
            <a:solidFill>
              <a:schemeClr val="accent1"/>
            </a:solidFill>
          </a:ln>
        </p:spPr>
      </p:pic>
    </p:spTree>
    <p:extLst>
      <p:ext uri="{BB962C8B-B14F-4D97-AF65-F5344CB8AC3E}">
        <p14:creationId xmlns:p14="http://schemas.microsoft.com/office/powerpoint/2010/main" val="3680090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E087A3A-3919-4DF3-AFF4-72B679B0130C" descr="FD7E982C-7C80-4BFD-B00B-E97264D34994@otilab">
            <a:extLst>
              <a:ext uri="{FF2B5EF4-FFF2-40B4-BE49-F238E27FC236}">
                <a16:creationId xmlns:a16="http://schemas.microsoft.com/office/drawing/2014/main" xmlns="" id="{33E7478A-6960-44EC-A371-2D500305A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834" y="741088"/>
            <a:ext cx="6699675" cy="379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7FFCD55A-500C-462E-A29B-612F81F21946}"/>
              </a:ext>
            </a:extLst>
          </p:cNvPr>
          <p:cNvSpPr txBox="1"/>
          <p:nvPr/>
        </p:nvSpPr>
        <p:spPr>
          <a:xfrm>
            <a:off x="648070" y="4888089"/>
            <a:ext cx="10520039" cy="1077218"/>
          </a:xfrm>
          <a:prstGeom prst="rect">
            <a:avLst/>
          </a:prstGeom>
          <a:noFill/>
        </p:spPr>
        <p:txBody>
          <a:bodyPr wrap="square" rtlCol="0">
            <a:spAutoFit/>
          </a:bodyPr>
          <a:lstStyle/>
          <a:p>
            <a:pPr algn="ctr"/>
            <a:r>
              <a:rPr lang="en-US" sz="32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LOCATED ON ALABAMA LEARNING EXCHANGE (ALEX) </a:t>
            </a:r>
          </a:p>
        </p:txBody>
      </p:sp>
    </p:spTree>
    <p:extLst>
      <p:ext uri="{BB962C8B-B14F-4D97-AF65-F5344CB8AC3E}">
        <p14:creationId xmlns:p14="http://schemas.microsoft.com/office/powerpoint/2010/main" val="822576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6E2CC31-9144-4DE6-93F9-6E89AA9E26E7}"/>
              </a:ext>
            </a:extLst>
          </p:cNvPr>
          <p:cNvSpPr txBox="1"/>
          <p:nvPr/>
        </p:nvSpPr>
        <p:spPr>
          <a:xfrm>
            <a:off x="1332088" y="1174044"/>
            <a:ext cx="8523111" cy="646331"/>
          </a:xfrm>
          <a:prstGeom prst="rect">
            <a:avLst/>
          </a:prstGeom>
          <a:noFill/>
        </p:spPr>
        <p:txBody>
          <a:bodyPr wrap="square" rtlCol="0">
            <a:spAutoFit/>
          </a:bodyPr>
          <a:lstStyle/>
          <a:p>
            <a:r>
              <a:rPr lang="en-US" sz="3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COMING SOON. . . . . .</a:t>
            </a:r>
          </a:p>
        </p:txBody>
      </p:sp>
      <p:sp>
        <p:nvSpPr>
          <p:cNvPr id="3" name="TextBox 2">
            <a:extLst>
              <a:ext uri="{FF2B5EF4-FFF2-40B4-BE49-F238E27FC236}">
                <a16:creationId xmlns:a16="http://schemas.microsoft.com/office/drawing/2014/main" xmlns="" id="{DD72F62C-7DDC-4441-AFC6-ACEF18CE8D2A}"/>
              </a:ext>
            </a:extLst>
          </p:cNvPr>
          <p:cNvSpPr txBox="1"/>
          <p:nvPr/>
        </p:nvSpPr>
        <p:spPr>
          <a:xfrm>
            <a:off x="1332088" y="2091071"/>
            <a:ext cx="9279467" cy="1292662"/>
          </a:xfrm>
          <a:prstGeom prst="rect">
            <a:avLst/>
          </a:prstGeom>
          <a:noFill/>
        </p:spPr>
        <p:txBody>
          <a:bodyPr wrap="square" rtlCol="0">
            <a:spAutoFit/>
          </a:bodyPr>
          <a:lstStyle/>
          <a:p>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TEACHING AND LEARNING GUIDES FOR ENGLISH LANGUAGE ARTS AND MATHEMATICS</a:t>
            </a:r>
          </a:p>
          <a:p>
            <a:endParaRPr lang="en-US" dirty="0"/>
          </a:p>
          <a:p>
            <a:r>
              <a:rPr lang="en-US" sz="2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INSTRUCTIONAL STRATEGIES DOCUMENT</a:t>
            </a:r>
          </a:p>
        </p:txBody>
      </p:sp>
      <p:sp>
        <p:nvSpPr>
          <p:cNvPr id="4" name="Rectangle 3">
            <a:extLst>
              <a:ext uri="{FF2B5EF4-FFF2-40B4-BE49-F238E27FC236}">
                <a16:creationId xmlns:a16="http://schemas.microsoft.com/office/drawing/2014/main" xmlns="" id="{9FB71811-13D4-4B38-8320-F37EEAE42EFC}"/>
              </a:ext>
            </a:extLst>
          </p:cNvPr>
          <p:cNvSpPr/>
          <p:nvPr/>
        </p:nvSpPr>
        <p:spPr>
          <a:xfrm>
            <a:off x="1516117" y="4294922"/>
            <a:ext cx="4022255" cy="523220"/>
          </a:xfrm>
          <a:prstGeom prst="rect">
            <a:avLst/>
          </a:prstGeom>
        </p:spPr>
        <p:txBody>
          <a:bodyPr wrap="none">
            <a:spAutoFit/>
          </a:bodyPr>
          <a:lstStyle/>
          <a:p>
            <a:r>
              <a:rPr lang="en-US" sz="28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xmlns="" val="tx"/>
                    </a:ext>
                  </a:extLst>
                </a:hlinkClick>
              </a:rPr>
              <a:t>AAS Resource Survey</a:t>
            </a:r>
            <a:endPar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xmlns="" id="{F1E89FD4-F9F5-43E0-AD2A-C950044C6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0363" y="3782045"/>
            <a:ext cx="1960123" cy="1960123"/>
          </a:xfrm>
          <a:prstGeom prst="rect">
            <a:avLst/>
          </a:prstGeom>
          <a:ln w="38100">
            <a:solidFill>
              <a:schemeClr val="accent1"/>
            </a:solidFill>
          </a:ln>
        </p:spPr>
      </p:pic>
    </p:spTree>
    <p:extLst>
      <p:ext uri="{BB962C8B-B14F-4D97-AF65-F5344CB8AC3E}">
        <p14:creationId xmlns:p14="http://schemas.microsoft.com/office/powerpoint/2010/main" val="3849898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546F08-A741-4501-B066-E5037B3F5EFA}"/>
              </a:ext>
            </a:extLst>
          </p:cNvPr>
          <p:cNvSpPr>
            <a:spLocks noGrp="1"/>
          </p:cNvSpPr>
          <p:nvPr>
            <p:ph type="title"/>
          </p:nvPr>
        </p:nvSpPr>
        <p:spPr>
          <a:xfrm>
            <a:off x="1261872" y="294199"/>
            <a:ext cx="9692640" cy="1040080"/>
          </a:xfrm>
        </p:spPr>
        <p:txBody>
          <a:bodyPr>
            <a:normAutofit fontScale="90000"/>
          </a:bodyPr>
          <a:lstStyle/>
          <a:p>
            <a:pPr algn="ctr"/>
            <a:r>
              <a:rPr lang="en-US" dirty="0"/>
              <a:t/>
            </a:r>
            <a:br>
              <a:rPr lang="en-US" dirty="0"/>
            </a:br>
            <a:r>
              <a:rPr lang="en-US" dirty="0">
                <a:solidFill>
                  <a:schemeClr val="accent1">
                    <a:lumMod val="75000"/>
                  </a:schemeClr>
                </a:solidFill>
              </a:rPr>
              <a:t>General Courses of Study vs. Alternate Achievement Standards </a:t>
            </a:r>
          </a:p>
        </p:txBody>
      </p:sp>
      <p:pic>
        <p:nvPicPr>
          <p:cNvPr id="3" name="Picture 2">
            <a:extLst>
              <a:ext uri="{FF2B5EF4-FFF2-40B4-BE49-F238E27FC236}">
                <a16:creationId xmlns:a16="http://schemas.microsoft.com/office/drawing/2014/main" xmlns="" id="{03910405-B8C8-488A-91F6-D766B290FC6A}"/>
              </a:ext>
            </a:extLst>
          </p:cNvPr>
          <p:cNvPicPr>
            <a:picLocks noChangeAspect="1"/>
          </p:cNvPicPr>
          <p:nvPr/>
        </p:nvPicPr>
        <p:blipFill>
          <a:blip r:embed="rId2"/>
          <a:stretch>
            <a:fillRect/>
          </a:stretch>
        </p:blipFill>
        <p:spPr>
          <a:xfrm>
            <a:off x="2316968" y="1508134"/>
            <a:ext cx="7144274" cy="4481834"/>
          </a:xfrm>
          <a:prstGeom prst="rect">
            <a:avLst/>
          </a:prstGeom>
          <a:ln w="57150">
            <a:solidFill>
              <a:srgbClr val="002060"/>
            </a:solidFill>
          </a:ln>
        </p:spPr>
      </p:pic>
      <p:sp>
        <p:nvSpPr>
          <p:cNvPr id="4" name="TextBox 3">
            <a:extLst>
              <a:ext uri="{FF2B5EF4-FFF2-40B4-BE49-F238E27FC236}">
                <a16:creationId xmlns:a16="http://schemas.microsoft.com/office/drawing/2014/main" xmlns="" id="{EC37F024-6E56-42D0-B0E8-F189F6D49DC4}"/>
              </a:ext>
            </a:extLst>
          </p:cNvPr>
          <p:cNvSpPr txBox="1"/>
          <p:nvPr/>
        </p:nvSpPr>
        <p:spPr>
          <a:xfrm>
            <a:off x="2316968" y="6150781"/>
            <a:ext cx="8453535" cy="523220"/>
          </a:xfrm>
          <a:prstGeom prst="rect">
            <a:avLst/>
          </a:prstGeom>
          <a:noFill/>
        </p:spPr>
        <p:txBody>
          <a:bodyPr wrap="square" rtlCol="0">
            <a:spAutoFit/>
          </a:bodyPr>
          <a:lstStyle/>
          <a:p>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Which path is BEST for the student???</a:t>
            </a:r>
          </a:p>
        </p:txBody>
      </p:sp>
    </p:spTree>
    <p:extLst>
      <p:ext uri="{BB962C8B-B14F-4D97-AF65-F5344CB8AC3E}">
        <p14:creationId xmlns:p14="http://schemas.microsoft.com/office/powerpoint/2010/main" val="325505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761" y="319250"/>
            <a:ext cx="10158099" cy="787350"/>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General Courses of Study</a:t>
            </a:r>
            <a:r>
              <a:rPr lang="en-US" dirty="0"/>
              <a:t>	</a:t>
            </a:r>
          </a:p>
        </p:txBody>
      </p:sp>
      <p:sp>
        <p:nvSpPr>
          <p:cNvPr id="3" name="Content Placeholder 2"/>
          <p:cNvSpPr>
            <a:spLocks noGrp="1"/>
          </p:cNvSpPr>
          <p:nvPr>
            <p:ph idx="1"/>
          </p:nvPr>
        </p:nvSpPr>
        <p:spPr>
          <a:xfrm>
            <a:off x="658761" y="1809136"/>
            <a:ext cx="10432026" cy="4371002"/>
          </a:xfrm>
        </p:spPr>
        <p:txBody>
          <a:bodyPr>
            <a:normAutofit fontScale="92500" lnSpcReduction="10000"/>
          </a:bodyPr>
          <a:lstStyle/>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Will the student benefit from being in the general education classroom?</a:t>
            </a:r>
            <a:endPar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 the student able to attend classes with minimal assistance?</a:t>
            </a:r>
          </a:p>
          <a:p>
            <a:pPr marL="274320" lvl="1" indent="0">
              <a:buNone/>
            </a:pPr>
            <a:endPar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What types of accommodations can be put in place for the student to take the general assessment?</a:t>
            </a:r>
          </a:p>
          <a:p>
            <a:pPr lvl="1"/>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Text-to-speech</a:t>
            </a:r>
          </a:p>
          <a:p>
            <a:pPr lvl="1"/>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Extended time</a:t>
            </a:r>
          </a:p>
          <a:p>
            <a:pPr lvl="1"/>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Breaks</a:t>
            </a:r>
          </a:p>
          <a:p>
            <a:pPr lvl="1"/>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Scribe</a:t>
            </a: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172716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3784F-85CE-422E-A37B-767BBDE3E37B}"/>
              </a:ext>
            </a:extLst>
          </p:cNvPr>
          <p:cNvSpPr>
            <a:spLocks noGrp="1"/>
          </p:cNvSpPr>
          <p:nvPr>
            <p:ph type="title"/>
          </p:nvPr>
        </p:nvSpPr>
        <p:spPr>
          <a:xfrm>
            <a:off x="514905" y="294198"/>
            <a:ext cx="10439607" cy="780000"/>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Alternate Program</a:t>
            </a:r>
          </a:p>
        </p:txBody>
      </p:sp>
      <p:sp>
        <p:nvSpPr>
          <p:cNvPr id="3" name="Content Placeholder 2">
            <a:extLst>
              <a:ext uri="{FF2B5EF4-FFF2-40B4-BE49-F238E27FC236}">
                <a16:creationId xmlns:a16="http://schemas.microsoft.com/office/drawing/2014/main" xmlns="" id="{DF212560-2AED-4C0C-BC12-06F25EBE48E5}"/>
              </a:ext>
            </a:extLst>
          </p:cNvPr>
          <p:cNvSpPr>
            <a:spLocks noGrp="1"/>
          </p:cNvSpPr>
          <p:nvPr>
            <p:ph idx="1"/>
          </p:nvPr>
        </p:nvSpPr>
        <p:spPr>
          <a:xfrm>
            <a:off x="701336" y="1838632"/>
            <a:ext cx="10439606" cy="4829175"/>
          </a:xfrm>
        </p:spPr>
        <p:txBody>
          <a:bodyPr/>
          <a:lstStyle/>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Designed for students who need the </a:t>
            </a:r>
            <a:r>
              <a:rPr lang="en-US" sz="2800" b="1" u="sng" dirty="0">
                <a:solidFill>
                  <a:srgbClr val="002060"/>
                </a:solidFill>
                <a:latin typeface="Tahoma" panose="020B0604030504040204" pitchFamily="34" charset="0"/>
                <a:ea typeface="Tahoma" panose="020B0604030504040204" pitchFamily="34" charset="0"/>
                <a:cs typeface="Tahoma" panose="020B0604030504040204" pitchFamily="34" charset="0"/>
              </a:rPr>
              <a:t>most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individualized instruction</a:t>
            </a:r>
          </a:p>
          <a:p>
            <a:pPr lvl="1"/>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Conceptual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includes problems with skills in language, reading, writing, mathematics, reasoning, memory, knowledge retention</a:t>
            </a:r>
          </a:p>
          <a:p>
            <a:pPr lvl="1"/>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Social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refers to issues with empathy, judgment, communication, making and keeping friends, and other social functions</a:t>
            </a:r>
          </a:p>
          <a:p>
            <a:pPr lvl="1"/>
            <a:r>
              <a:rPr lang="en-US" sz="2800" b="1" dirty="0">
                <a:solidFill>
                  <a:srgbClr val="002060"/>
                </a:solidFill>
                <a:latin typeface="Tahoma" panose="020B0604030504040204" pitchFamily="34" charset="0"/>
                <a:ea typeface="Tahoma" panose="020B0604030504040204" pitchFamily="34" charset="0"/>
                <a:cs typeface="Tahoma" panose="020B0604030504040204" pitchFamily="34" charset="0"/>
              </a:rPr>
              <a:t>Practical </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focuses on problems with self-care, such as personal hygiene, job duties, personal finance, organization</a:t>
            </a:r>
          </a:p>
          <a:p>
            <a:pPr marL="0" indent="0">
              <a:buNone/>
            </a:pPr>
            <a:endParaRPr lang="en-US" dirty="0"/>
          </a:p>
        </p:txBody>
      </p:sp>
    </p:spTree>
    <p:extLst>
      <p:ext uri="{BB962C8B-B14F-4D97-AF65-F5344CB8AC3E}">
        <p14:creationId xmlns:p14="http://schemas.microsoft.com/office/powerpoint/2010/main" val="2880222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16C3E61-CF35-4C84-A97D-E90439EB7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111" y="280219"/>
            <a:ext cx="8744504" cy="4458547"/>
          </a:xfrm>
          <a:prstGeom prst="rect">
            <a:avLst/>
          </a:prstGeom>
        </p:spPr>
      </p:pic>
    </p:spTree>
    <p:extLst>
      <p:ext uri="{BB962C8B-B14F-4D97-AF65-F5344CB8AC3E}">
        <p14:creationId xmlns:p14="http://schemas.microsoft.com/office/powerpoint/2010/main" val="3663507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08A65D-3A6D-4CBD-B516-BBDC48699E3A}"/>
              </a:ext>
            </a:extLst>
          </p:cNvPr>
          <p:cNvSpPr>
            <a:spLocks noGrp="1"/>
          </p:cNvSpPr>
          <p:nvPr>
            <p:ph type="title"/>
          </p:nvPr>
        </p:nvSpPr>
        <p:spPr>
          <a:xfrm>
            <a:off x="504824" y="294199"/>
            <a:ext cx="10956247" cy="673468"/>
          </a:xfrm>
        </p:spPr>
        <p:txBody>
          <a:bodyPr>
            <a:normAutofit/>
          </a:bodyPr>
          <a:lstStyle/>
          <a:p>
            <a:pPr algn="ctr"/>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Alabama Student Assessment Program</a:t>
            </a:r>
          </a:p>
        </p:txBody>
      </p:sp>
      <p:sp>
        <p:nvSpPr>
          <p:cNvPr id="3" name="Content Placeholder 2">
            <a:extLst>
              <a:ext uri="{FF2B5EF4-FFF2-40B4-BE49-F238E27FC236}">
                <a16:creationId xmlns:a16="http://schemas.microsoft.com/office/drawing/2014/main" xmlns="" id="{5C3CB4AB-3EE4-4FAF-85EC-7A932872E863}"/>
              </a:ext>
            </a:extLst>
          </p:cNvPr>
          <p:cNvSpPr>
            <a:spLocks noGrp="1"/>
          </p:cNvSpPr>
          <p:nvPr>
            <p:ph idx="1"/>
          </p:nvPr>
        </p:nvSpPr>
        <p:spPr>
          <a:xfrm>
            <a:off x="665825" y="1269507"/>
            <a:ext cx="10670959" cy="5486400"/>
          </a:xfrm>
        </p:spPr>
        <p:txBody>
          <a:bodyPr>
            <a:normAutofit fontScale="92500" lnSpcReduction="10000"/>
          </a:bodyPr>
          <a:lstStyle/>
          <a:p>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Alabama Comprehensive Assessment Program (ACAP)</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ACAP Summative</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ACAP Alternate</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ACCESS for ELLs</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Alternate ACCESS</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NAEP</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Pre ACT</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ACT with Writing</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WorkKeys</a:t>
            </a:r>
          </a:p>
          <a:p>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Alabama Alternate Program</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Alabama Alternate Achievement Standards </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ACAP Alternate</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Alternate Model Performance Indicators (AMPIs) </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Alternate ACCESS</a:t>
            </a:r>
          </a:p>
          <a:p>
            <a:pPr marL="274320" lvl="1" indent="0">
              <a:buNone/>
            </a:pP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pic>
        <p:nvPicPr>
          <p:cNvPr id="4" name="Picture 3"/>
          <p:cNvPicPr>
            <a:picLocks noChangeAspect="1"/>
          </p:cNvPicPr>
          <p:nvPr/>
        </p:nvPicPr>
        <p:blipFill>
          <a:blip r:embed="rId2"/>
          <a:stretch>
            <a:fillRect/>
          </a:stretch>
        </p:blipFill>
        <p:spPr>
          <a:xfrm>
            <a:off x="6542595" y="2242938"/>
            <a:ext cx="3450212" cy="1758790"/>
          </a:xfrm>
          <a:prstGeom prst="rect">
            <a:avLst/>
          </a:prstGeom>
        </p:spPr>
      </p:pic>
    </p:spTree>
    <p:extLst>
      <p:ext uri="{BB962C8B-B14F-4D97-AF65-F5344CB8AC3E}">
        <p14:creationId xmlns:p14="http://schemas.microsoft.com/office/powerpoint/2010/main" val="38710225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1B08B-4EDB-464E-A314-E3C0DEF44BED}"/>
              </a:ext>
            </a:extLst>
          </p:cNvPr>
          <p:cNvSpPr>
            <a:spLocks noGrp="1"/>
          </p:cNvSpPr>
          <p:nvPr>
            <p:ph type="title"/>
          </p:nvPr>
        </p:nvSpPr>
        <p:spPr>
          <a:xfrm>
            <a:off x="630315" y="294198"/>
            <a:ext cx="10324197" cy="673468"/>
          </a:xfrm>
        </p:spPr>
        <p:txBody>
          <a:bodyPr>
            <a:normAutofit fontScale="90000"/>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ACAP Alternate</a:t>
            </a:r>
          </a:p>
        </p:txBody>
      </p:sp>
      <p:sp>
        <p:nvSpPr>
          <p:cNvPr id="3" name="Content Placeholder 2">
            <a:extLst>
              <a:ext uri="{FF2B5EF4-FFF2-40B4-BE49-F238E27FC236}">
                <a16:creationId xmlns:a16="http://schemas.microsoft.com/office/drawing/2014/main" xmlns="" id="{697740EE-F02F-44B5-BBC5-F1BF26C7A76C}"/>
              </a:ext>
            </a:extLst>
          </p:cNvPr>
          <p:cNvSpPr>
            <a:spLocks noGrp="1"/>
          </p:cNvSpPr>
          <p:nvPr>
            <p:ph idx="1"/>
          </p:nvPr>
        </p:nvSpPr>
        <p:spPr>
          <a:xfrm>
            <a:off x="630315" y="1180730"/>
            <a:ext cx="10713960" cy="5677270"/>
          </a:xfrm>
        </p:spPr>
        <p:txBody>
          <a:bodyPr>
            <a:normAutofit lnSpcReduction="10000"/>
          </a:bodyPr>
          <a:lstStyle/>
          <a:p>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Grades and Subjects</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2-3- ELA (Language and Reading) and Mathematics</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4-8- ELA (Language, Reading, and Writing) and Mathematics</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4, 6, &amp; 8- Science</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10- Reading, English, Mathematics and Science</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11- Reading, English, Writing, Mathematics and Science</a:t>
            </a:r>
          </a:p>
          <a:p>
            <a:pPr lvl="1"/>
            <a:endPar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Grade 12- WorkKeys- Optional</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Graphic Literacy, Workplace Documents, and Applied Mathematics</a:t>
            </a:r>
          </a:p>
          <a:p>
            <a:pPr marL="274320" lvl="1" indent="0">
              <a:buNone/>
            </a:pP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r>
              <a:rPr lang="en-US" sz="2400" b="1" dirty="0">
                <a:solidFill>
                  <a:srgbClr val="002060"/>
                </a:solidFill>
                <a:latin typeface="Tahoma" panose="020B0604030504040204" pitchFamily="34" charset="0"/>
                <a:ea typeface="Tahoma" panose="020B0604030504040204" pitchFamily="34" charset="0"/>
                <a:cs typeface="Tahoma" panose="020B0604030504040204" pitchFamily="34" charset="0"/>
              </a:rPr>
              <a:t>Local Requirements (if there is a required local assessment at either the school or district level)</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Collect evidence for the specific subject and grade OR</a:t>
            </a:r>
          </a:p>
          <a:p>
            <a:pPr lvl="1"/>
            <a:r>
              <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rPr>
              <a:t>Create a test to assess the specific subject and grade</a:t>
            </a:r>
          </a:p>
          <a:p>
            <a:pPr lvl="1"/>
            <a:endParaRPr lang="en-US" dirty="0"/>
          </a:p>
          <a:p>
            <a:endParaRPr lang="en-US" dirty="0"/>
          </a:p>
          <a:p>
            <a:endParaRPr lang="en-US" dirty="0"/>
          </a:p>
        </p:txBody>
      </p:sp>
    </p:spTree>
    <p:extLst>
      <p:ext uri="{BB962C8B-B14F-4D97-AF65-F5344CB8AC3E}">
        <p14:creationId xmlns:p14="http://schemas.microsoft.com/office/powerpoint/2010/main" val="390447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9907AB-1F7C-4302-B77E-1A5C4B51CDF3}"/>
              </a:ext>
            </a:extLst>
          </p:cNvPr>
          <p:cNvSpPr>
            <a:spLocks noGrp="1"/>
          </p:cNvSpPr>
          <p:nvPr>
            <p:ph type="title"/>
          </p:nvPr>
        </p:nvSpPr>
        <p:spPr>
          <a:xfrm>
            <a:off x="585926" y="258688"/>
            <a:ext cx="9692640" cy="1090719"/>
          </a:xfrm>
        </p:spPr>
        <p:txBody>
          <a:bodyPr>
            <a:normAutofit/>
          </a:bodyPr>
          <a:lstStyle/>
          <a:p>
            <a:r>
              <a:rPr lang="en-US"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USDOE LETTER – MAY 16, 2017</a:t>
            </a:r>
            <a:endParaRPr lang="en-US" sz="4000" dirty="0"/>
          </a:p>
        </p:txBody>
      </p:sp>
      <p:sp>
        <p:nvSpPr>
          <p:cNvPr id="3" name="Content Placeholder 2">
            <a:extLst>
              <a:ext uri="{FF2B5EF4-FFF2-40B4-BE49-F238E27FC236}">
                <a16:creationId xmlns:a16="http://schemas.microsoft.com/office/drawing/2014/main" xmlns="" id="{7C9C2F2D-1465-4FA6-B8FF-ED0CD9478C69}"/>
              </a:ext>
            </a:extLst>
          </p:cNvPr>
          <p:cNvSpPr>
            <a:spLocks noGrp="1"/>
          </p:cNvSpPr>
          <p:nvPr>
            <p:ph idx="1"/>
          </p:nvPr>
        </p:nvSpPr>
        <p:spPr>
          <a:xfrm>
            <a:off x="585926" y="2476868"/>
            <a:ext cx="10608816" cy="3684233"/>
          </a:xfrm>
        </p:spPr>
        <p:txBody>
          <a:bodyPr>
            <a:normAutofit/>
          </a:bodyPr>
          <a:lstStyle/>
          <a:p>
            <a:r>
              <a:rPr lang="en-US" sz="28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General Provisions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SEA </a:t>
            </a:r>
            <a:r>
              <a:rPr lang="en-US" sz="28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must require LEA</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that assesses more than 1.0% of its assessed students in any subject with an AA-AAAs to submit information to SEA justifying the need to exceed the 1.0 threshold  - </a:t>
            </a:r>
            <a:r>
              <a:rPr lang="en-US"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Exceeding 1% Cap Justification Form</a:t>
            </a:r>
          </a:p>
          <a:p>
            <a:pPr marL="342900" marR="0" lvl="0" indent="-342900">
              <a:spcBef>
                <a:spcPts val="0"/>
              </a:spcBef>
              <a:spcAft>
                <a:spcPts val="0"/>
              </a:spcAft>
              <a:buFont typeface="Symbol" panose="05050102010706020507" pitchFamily="18" charset="2"/>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SEA </a:t>
            </a:r>
            <a:r>
              <a:rPr lang="en-US" sz="28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must provide appropriate oversight of EACH LEA</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that is required to submit such a justification </a:t>
            </a:r>
          </a:p>
          <a:p>
            <a:pPr marL="0" indent="0">
              <a:buNone/>
            </a:pPr>
            <a:r>
              <a:rPr lang="en-US" dirty="0">
                <a:solidFill>
                  <a:schemeClr val="accent1">
                    <a:lumMod val="75000"/>
                  </a:schemeClr>
                </a:solidFill>
                <a:latin typeface="Calibri" panose="020F0502020204030204" pitchFamily="34" charset="0"/>
                <a:ea typeface="Calibri" panose="020F0502020204030204" pitchFamily="34" charset="0"/>
              </a:rPr>
              <a:t> </a:t>
            </a:r>
          </a:p>
          <a:p>
            <a:pPr marL="0" indent="0">
              <a:buNone/>
            </a:pPr>
            <a:endParaRPr lang="en-US" dirty="0"/>
          </a:p>
        </p:txBody>
      </p:sp>
    </p:spTree>
    <p:extLst>
      <p:ext uri="{BB962C8B-B14F-4D97-AF65-F5344CB8AC3E}">
        <p14:creationId xmlns:p14="http://schemas.microsoft.com/office/powerpoint/2010/main" val="986506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382" y="294198"/>
            <a:ext cx="10197130" cy="906529"/>
          </a:xfrm>
        </p:spPr>
        <p:txBody>
          <a:bodyPr>
            <a:normAutofit/>
          </a:bodyPr>
          <a:lstStyle/>
          <a:p>
            <a:r>
              <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rPr>
              <a:t>Alabama Alternate Achievement Standards</a:t>
            </a:r>
            <a:endParaRPr lang="en-US" sz="3600" dirty="0"/>
          </a:p>
        </p:txBody>
      </p:sp>
      <p:sp>
        <p:nvSpPr>
          <p:cNvPr id="3" name="Content Placeholder 2"/>
          <p:cNvSpPr>
            <a:spLocks noGrp="1"/>
          </p:cNvSpPr>
          <p:nvPr>
            <p:ph idx="1"/>
          </p:nvPr>
        </p:nvSpPr>
        <p:spPr>
          <a:xfrm>
            <a:off x="304801" y="1487056"/>
            <a:ext cx="10889672" cy="4693082"/>
          </a:xfrm>
        </p:spPr>
        <p:txBody>
          <a:bodyPr/>
          <a:lstStyle/>
          <a:p>
            <a:pPr marL="274320" lvl="1" indent="0">
              <a:buNone/>
            </a:pPr>
            <a:endParaRPr lang="en-US" sz="32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74320" lvl="1" indent="0">
              <a:buNone/>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The Alabama Alternate Achievement Standards (AAAS) were developed by committees of Alabama general and special education teachers to guide and direct instruction for students with the </a:t>
            </a:r>
            <a:r>
              <a:rPr lang="en-US" sz="3200" b="1" u="sng" dirty="0">
                <a:solidFill>
                  <a:srgbClr val="002060"/>
                </a:solidFill>
                <a:latin typeface="Tahoma" panose="020B0604030504040204" pitchFamily="34" charset="0"/>
                <a:ea typeface="Tahoma" panose="020B0604030504040204" pitchFamily="34" charset="0"/>
                <a:cs typeface="Tahoma" panose="020B0604030504040204" pitchFamily="34" charset="0"/>
              </a:rPr>
              <a:t>most</a:t>
            </a: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 significant cognitive disabilities.</a:t>
            </a:r>
          </a:p>
          <a:p>
            <a:pPr marL="274320" lvl="1" indent="0">
              <a:buNone/>
            </a:pPr>
            <a:endPar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marL="274320" lvl="1" indent="0">
              <a:buNone/>
            </a:pPr>
            <a:r>
              <a:rPr lang="en-US" sz="3200" dirty="0">
                <a:solidFill>
                  <a:srgbClr val="002060"/>
                </a:solidFill>
                <a:latin typeface="Tahoma" panose="020B0604030504040204" pitchFamily="34" charset="0"/>
                <a:ea typeface="Tahoma" panose="020B0604030504040204" pitchFamily="34" charset="0"/>
                <a:cs typeface="Tahoma" panose="020B0604030504040204" pitchFamily="34" charset="0"/>
              </a:rPr>
              <a:t>These standards guide our development of the assessment. </a:t>
            </a:r>
          </a:p>
          <a:p>
            <a:pPr marL="274320" lvl="1" indent="0">
              <a:buNone/>
            </a:pPr>
            <a:endParaRPr lang="en-US" dirty="0"/>
          </a:p>
        </p:txBody>
      </p:sp>
    </p:spTree>
    <p:extLst>
      <p:ext uri="{BB962C8B-B14F-4D97-AF65-F5344CB8AC3E}">
        <p14:creationId xmlns:p14="http://schemas.microsoft.com/office/powerpoint/2010/main" val="307798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F0FE90-FC07-47BC-9B38-431E53FAA22E}"/>
              </a:ext>
            </a:extLst>
          </p:cNvPr>
          <p:cNvSpPr>
            <a:spLocks noGrp="1"/>
          </p:cNvSpPr>
          <p:nvPr>
            <p:ph type="title"/>
          </p:nvPr>
        </p:nvSpPr>
        <p:spPr>
          <a:xfrm>
            <a:off x="537972" y="132274"/>
            <a:ext cx="9692640" cy="664140"/>
          </a:xfrm>
        </p:spPr>
        <p:txBody>
          <a:bodyPr>
            <a:normAutofit fontScale="90000"/>
          </a:bodyPr>
          <a:lstStyle/>
          <a:p>
            <a:r>
              <a:rPr lang="en-US" sz="4000" dirty="0">
                <a:solidFill>
                  <a:srgbClr val="002060"/>
                </a:solidFill>
                <a:latin typeface="Tahoma" panose="020B0604030504040204" pitchFamily="34" charset="0"/>
                <a:ea typeface="Tahoma" panose="020B0604030504040204" pitchFamily="34" charset="0"/>
                <a:cs typeface="Tahoma" panose="020B0604030504040204" pitchFamily="34" charset="0"/>
              </a:rPr>
              <a:t>ACAP Alternate</a:t>
            </a:r>
            <a:r>
              <a:rPr lang="en-US" sz="4000" dirty="0">
                <a:latin typeface="Verdana" panose="020B0604030504040204" pitchFamily="34" charset="0"/>
                <a:ea typeface="Verdana" panose="020B0604030504040204" pitchFamily="34" charset="0"/>
              </a:rPr>
              <a:t>	</a:t>
            </a:r>
            <a:r>
              <a:rPr lang="en-US" dirty="0"/>
              <a:t>	</a:t>
            </a:r>
          </a:p>
        </p:txBody>
      </p:sp>
      <p:sp>
        <p:nvSpPr>
          <p:cNvPr id="3" name="Content Placeholder 2">
            <a:extLst>
              <a:ext uri="{FF2B5EF4-FFF2-40B4-BE49-F238E27FC236}">
                <a16:creationId xmlns:a16="http://schemas.microsoft.com/office/drawing/2014/main" xmlns="" id="{F6C3935A-B5DE-414B-A15C-55B720F700EB}"/>
              </a:ext>
            </a:extLst>
          </p:cNvPr>
          <p:cNvSpPr>
            <a:spLocks noGrp="1"/>
          </p:cNvSpPr>
          <p:nvPr>
            <p:ph idx="1"/>
          </p:nvPr>
        </p:nvSpPr>
        <p:spPr>
          <a:xfrm>
            <a:off x="417443" y="934065"/>
            <a:ext cx="10869681" cy="5923935"/>
          </a:xfrm>
        </p:spPr>
        <p:txBody>
          <a:bodyPr>
            <a:noAutofit/>
          </a:bodyPr>
          <a:lstStyle/>
          <a:p>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Design/Format</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Administered 1:1 (Test Administrator and Student)</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Paper Test- student booklet </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Web-based-online platform (answer document, Teacher Book)</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Test Administrator Manual (TAM)</a:t>
            </a:r>
          </a:p>
          <a:p>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Administration</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Scheduling (individual needs)</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Breaks as needed</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Five answer choices (a, b, c, off topic, no response)</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Performance task items </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Manipulatives</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10 Item Rule</a:t>
            </a:r>
          </a:p>
          <a:p>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Accommodations</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Braille</a:t>
            </a:r>
          </a:p>
          <a:p>
            <a:pPr lvl="1"/>
            <a:r>
              <a:rPr lang="en-US" sz="2000" dirty="0">
                <a:solidFill>
                  <a:srgbClr val="002060"/>
                </a:solidFill>
                <a:latin typeface="Tahoma" panose="020B0604030504040204" pitchFamily="34" charset="0"/>
                <a:ea typeface="Tahoma" panose="020B0604030504040204" pitchFamily="34" charset="0"/>
                <a:cs typeface="Tahoma" panose="020B0604030504040204" pitchFamily="34" charset="0"/>
              </a:rPr>
              <a:t>Communication device</a:t>
            </a:r>
          </a:p>
        </p:txBody>
      </p:sp>
    </p:spTree>
    <p:extLst>
      <p:ext uri="{BB962C8B-B14F-4D97-AF65-F5344CB8AC3E}">
        <p14:creationId xmlns:p14="http://schemas.microsoft.com/office/powerpoint/2010/main" val="33152268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0436B0-0DAF-4567-B31F-FC3A535E4D25}"/>
              </a:ext>
            </a:extLst>
          </p:cNvPr>
          <p:cNvSpPr>
            <a:spLocks noGrp="1"/>
          </p:cNvSpPr>
          <p:nvPr>
            <p:ph type="title"/>
          </p:nvPr>
        </p:nvSpPr>
        <p:spPr>
          <a:xfrm>
            <a:off x="647700" y="294198"/>
            <a:ext cx="9209532" cy="934527"/>
          </a:xfrm>
        </p:spPr>
        <p:txBody>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ACAP Alternate Fall 2019</a:t>
            </a:r>
          </a:p>
        </p:txBody>
      </p:sp>
      <p:sp>
        <p:nvSpPr>
          <p:cNvPr id="3" name="Content Placeholder 2">
            <a:extLst>
              <a:ext uri="{FF2B5EF4-FFF2-40B4-BE49-F238E27FC236}">
                <a16:creationId xmlns:a16="http://schemas.microsoft.com/office/drawing/2014/main" xmlns="" id="{8E34645C-5199-4BB9-B39F-195C1AD669C8}"/>
              </a:ext>
            </a:extLst>
          </p:cNvPr>
          <p:cNvSpPr>
            <a:spLocks noGrp="1"/>
          </p:cNvSpPr>
          <p:nvPr>
            <p:ph idx="1"/>
          </p:nvPr>
        </p:nvSpPr>
        <p:spPr>
          <a:xfrm>
            <a:off x="647700" y="1828800"/>
            <a:ext cx="10553700" cy="4351337"/>
          </a:xfrm>
        </p:spPr>
        <p:txBody>
          <a:bodyPr>
            <a:normAutofit/>
          </a:bodyPr>
          <a:lstStyle/>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Regional Trainings- October</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Items Specifications</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Sample Items Manual</a:t>
            </a:r>
          </a:p>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Student Assessment Webpage- ACAP Alternate </a:t>
            </a:r>
          </a:p>
        </p:txBody>
      </p:sp>
    </p:spTree>
    <p:extLst>
      <p:ext uri="{BB962C8B-B14F-4D97-AF65-F5344CB8AC3E}">
        <p14:creationId xmlns:p14="http://schemas.microsoft.com/office/powerpoint/2010/main" val="1651420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8B347-004C-40B2-9DB9-266E80D8FA62}"/>
              </a:ext>
            </a:extLst>
          </p:cNvPr>
          <p:cNvSpPr>
            <a:spLocks noGrp="1"/>
          </p:cNvSpPr>
          <p:nvPr>
            <p:ph type="title"/>
          </p:nvPr>
        </p:nvSpPr>
        <p:spPr>
          <a:xfrm>
            <a:off x="577049" y="294197"/>
            <a:ext cx="10715346" cy="1410316"/>
          </a:xfrm>
        </p:spPr>
        <p:txBody>
          <a:bodyPr>
            <a:normAutofit/>
          </a:bodyPr>
          <a:lstStyle/>
          <a:p>
            <a:r>
              <a:rPr lang="en-US"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English Learner with Significant Cognitive Disabilities</a:t>
            </a:r>
          </a:p>
        </p:txBody>
      </p:sp>
      <p:sp>
        <p:nvSpPr>
          <p:cNvPr id="3" name="Content Placeholder 2">
            <a:extLst>
              <a:ext uri="{FF2B5EF4-FFF2-40B4-BE49-F238E27FC236}">
                <a16:creationId xmlns:a16="http://schemas.microsoft.com/office/drawing/2014/main" xmlns="" id="{B56AAAFB-7597-4A87-A5BD-ECEF7CB5F8F8}"/>
              </a:ext>
            </a:extLst>
          </p:cNvPr>
          <p:cNvSpPr>
            <a:spLocks noGrp="1"/>
          </p:cNvSpPr>
          <p:nvPr>
            <p:ph idx="1"/>
          </p:nvPr>
        </p:nvSpPr>
        <p:spPr>
          <a:xfrm>
            <a:off x="417250" y="2032986"/>
            <a:ext cx="10875145" cy="4147152"/>
          </a:xfrm>
        </p:spPr>
        <p:txBody>
          <a:bodyPr/>
          <a:lstStyle/>
          <a:p>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Definition of an English Learner with Significant Cognitive Disabilities</a:t>
            </a:r>
          </a:p>
          <a:p>
            <a:pPr lvl="1"/>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English learners with the most significant cognitive disabilities are defined as individuals who have one or more disabilities that significantly limit their intellectual functioning and adaptive behavior as documented in their Individual Education Programs, who required extensive direct individualized instruction and substantial supports to achieve measurable gains in the grade and age appropriate curriculum, and who are progressing toward English language proficiency in speaking, reading, writing, and understanding. </a:t>
            </a:r>
          </a:p>
        </p:txBody>
      </p:sp>
    </p:spTree>
    <p:extLst>
      <p:ext uri="{BB962C8B-B14F-4D97-AF65-F5344CB8AC3E}">
        <p14:creationId xmlns:p14="http://schemas.microsoft.com/office/powerpoint/2010/main" val="20455548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4A70B8-F1DA-4577-BE43-EE1CC9BEB21E}"/>
              </a:ext>
            </a:extLst>
          </p:cNvPr>
          <p:cNvSpPr>
            <a:spLocks noGrp="1"/>
          </p:cNvSpPr>
          <p:nvPr>
            <p:ph type="title"/>
          </p:nvPr>
        </p:nvSpPr>
        <p:spPr>
          <a:xfrm>
            <a:off x="461639" y="223177"/>
            <a:ext cx="10706470" cy="1410314"/>
          </a:xfrm>
        </p:spPr>
        <p:txBody>
          <a:bodyPr>
            <a:normAutofit/>
          </a:bodyPr>
          <a:lstStyle/>
          <a:p>
            <a:r>
              <a:rPr lang="en-US"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English Learner with Significant Cognitive Disabilities</a:t>
            </a:r>
            <a:endParaRPr lang="en-US" sz="40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2D3CD4CB-04CA-408C-9ABB-068ECB463114}"/>
              </a:ext>
            </a:extLst>
          </p:cNvPr>
          <p:cNvSpPr>
            <a:spLocks noGrp="1"/>
          </p:cNvSpPr>
          <p:nvPr>
            <p:ph idx="1"/>
          </p:nvPr>
        </p:nvSpPr>
        <p:spPr>
          <a:xfrm>
            <a:off x="568171" y="2166151"/>
            <a:ext cx="10599938" cy="3959442"/>
          </a:xfrm>
        </p:spPr>
        <p:txBody>
          <a:bodyPr>
            <a:normAutofit/>
          </a:bodyPr>
          <a:lstStyle/>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NEW FOR 2019-2020:</a:t>
            </a:r>
          </a:p>
          <a:p>
            <a:pPr lvl="1"/>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Approval is required for any student who will be participating on the </a:t>
            </a:r>
            <a:r>
              <a:rPr lang="en-US"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WIDA Alternate ACCESS for ELLs.</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Guidance for this new procedure will be available in the near future.</a:t>
            </a:r>
          </a:p>
          <a:p>
            <a:pPr lvl="1"/>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Any Local Education Agency, who administers the </a:t>
            </a:r>
            <a:r>
              <a:rPr lang="en-US" sz="2800" i="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WIDA Alternate ACCESS for ELLs</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assessment to a student </a:t>
            </a:r>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who has not  received approval</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will be responsible for reimbursement to the Alabama State Department of Education</a:t>
            </a:r>
            <a:r>
              <a:rPr lang="en-US" sz="28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642351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42000-6AA8-4883-9DA1-8CECD801F07F}"/>
              </a:ext>
            </a:extLst>
          </p:cNvPr>
          <p:cNvSpPr>
            <a:spLocks noGrp="1"/>
          </p:cNvSpPr>
          <p:nvPr>
            <p:ph type="title"/>
          </p:nvPr>
        </p:nvSpPr>
        <p:spPr>
          <a:xfrm>
            <a:off x="577049" y="294198"/>
            <a:ext cx="10377463" cy="1197252"/>
          </a:xfrm>
        </p:spPr>
        <p:txBody>
          <a:bodyPr>
            <a:normAutofit fontScale="90000"/>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English Learner with Significant Cognitive Disabilities</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1301124B-25E7-4BD4-B9CC-A054A9B395B8}"/>
              </a:ext>
            </a:extLst>
          </p:cNvPr>
          <p:cNvSpPr>
            <a:spLocks noGrp="1"/>
          </p:cNvSpPr>
          <p:nvPr>
            <p:ph idx="1"/>
          </p:nvPr>
        </p:nvSpPr>
        <p:spPr>
          <a:xfrm>
            <a:off x="470517" y="2059619"/>
            <a:ext cx="10688713" cy="4625265"/>
          </a:xfrm>
        </p:spPr>
        <p:txBody>
          <a:bodyPr>
            <a:normAutofit lnSpcReduction="10000"/>
          </a:bodyPr>
          <a:lstStyle/>
          <a:p>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Only ELLs with significant cognitive disabilities should take </a:t>
            </a:r>
            <a:r>
              <a:rPr lang="en-US" sz="2400"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WIDA Alternate ACCESS for ELLs.</a:t>
            </a:r>
            <a:endPar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pPr lvl="0"/>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Students demonstrating academic difficulties due to learning disabilities, speech-language impairments, and emotional-behavioral disabilities </a:t>
            </a:r>
            <a:r>
              <a:rPr lang="en-US"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may not necessarily qualify for participation</a:t>
            </a:r>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on </a:t>
            </a:r>
            <a:r>
              <a:rPr lang="en-US" sz="2400"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WIDA Alternate ACCESS for ELLs</a:t>
            </a:r>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and may be better served by </a:t>
            </a:r>
            <a:r>
              <a:rPr lang="en-US" sz="2400"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WIDA ACCESS for ELLs Online</a:t>
            </a:r>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or Paper. </a:t>
            </a:r>
          </a:p>
          <a:p>
            <a:pPr lvl="0"/>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The most appropriate  assessment for each English learner student must be listed either in the student’s IEP or 504 plan. </a:t>
            </a:r>
          </a:p>
          <a:p>
            <a:pPr lvl="0"/>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Students with disabilities who can be served with accommodations on the </a:t>
            </a:r>
            <a:r>
              <a:rPr lang="en-US" sz="2400"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WIDA ACCESS for ELLs</a:t>
            </a:r>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Online and Paper assessments should continue to participate in that assessment, </a:t>
            </a:r>
            <a:r>
              <a:rPr lang="en-US" sz="2400" b="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NOT</a:t>
            </a:r>
            <a:r>
              <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400" i="1"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WIDA Alternate ACCESS for ELLs.</a:t>
            </a:r>
            <a:endParaRPr lang="en-US" sz="2400"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657428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E8F75-951D-4C7C-A295-4D2F6F008718}"/>
              </a:ext>
            </a:extLst>
          </p:cNvPr>
          <p:cNvSpPr>
            <a:spLocks noGrp="1"/>
          </p:cNvSpPr>
          <p:nvPr>
            <p:ph type="title"/>
          </p:nvPr>
        </p:nvSpPr>
        <p:spPr>
          <a:xfrm>
            <a:off x="485775" y="294198"/>
            <a:ext cx="4400551" cy="780000"/>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Threshold</a:t>
            </a:r>
          </a:p>
        </p:txBody>
      </p:sp>
      <p:graphicFrame>
        <p:nvGraphicFramePr>
          <p:cNvPr id="8" name="Chart 7">
            <a:extLst>
              <a:ext uri="{FF2B5EF4-FFF2-40B4-BE49-F238E27FC236}">
                <a16:creationId xmlns:a16="http://schemas.microsoft.com/office/drawing/2014/main" xmlns="" id="{F95CBD26-639E-469D-8475-88A1853AB589}"/>
              </a:ext>
            </a:extLst>
          </p:cNvPr>
          <p:cNvGraphicFramePr/>
          <p:nvPr>
            <p:extLst>
              <p:ext uri="{D42A27DB-BD31-4B8C-83A1-F6EECF244321}">
                <p14:modId xmlns:p14="http://schemas.microsoft.com/office/powerpoint/2010/main" val="2957723847"/>
              </p:ext>
            </p:extLst>
          </p:nvPr>
        </p:nvGraphicFramePr>
        <p:xfrm>
          <a:off x="685800" y="1074198"/>
          <a:ext cx="10823714" cy="5466458"/>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Arrow Connector 9">
            <a:extLst>
              <a:ext uri="{FF2B5EF4-FFF2-40B4-BE49-F238E27FC236}">
                <a16:creationId xmlns:a16="http://schemas.microsoft.com/office/drawing/2014/main" xmlns="" id="{184540DD-1876-4F0C-B5FC-767D1EEB02E0}"/>
              </a:ext>
            </a:extLst>
          </p:cNvPr>
          <p:cNvCxnSpPr>
            <a:cxnSpLocks/>
          </p:cNvCxnSpPr>
          <p:nvPr/>
        </p:nvCxnSpPr>
        <p:spPr>
          <a:xfrm flipH="1" flipV="1">
            <a:off x="5777547" y="1592270"/>
            <a:ext cx="2829740" cy="117080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580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A207A-6E38-4043-A351-F6DF8ED178A4}"/>
              </a:ext>
            </a:extLst>
          </p:cNvPr>
          <p:cNvSpPr>
            <a:spLocks noGrp="1"/>
          </p:cNvSpPr>
          <p:nvPr>
            <p:ph type="title"/>
          </p:nvPr>
        </p:nvSpPr>
        <p:spPr>
          <a:xfrm>
            <a:off x="578292" y="214299"/>
            <a:ext cx="9692640" cy="753367"/>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Justification </a:t>
            </a:r>
          </a:p>
        </p:txBody>
      </p:sp>
      <p:sp>
        <p:nvSpPr>
          <p:cNvPr id="3" name="Content Placeholder 2">
            <a:extLst>
              <a:ext uri="{FF2B5EF4-FFF2-40B4-BE49-F238E27FC236}">
                <a16:creationId xmlns:a16="http://schemas.microsoft.com/office/drawing/2014/main" xmlns="" id="{BB9E3F94-DC5E-4BA3-A7B7-1F6E13644F8D}"/>
              </a:ext>
            </a:extLst>
          </p:cNvPr>
          <p:cNvSpPr>
            <a:spLocks noGrp="1"/>
          </p:cNvSpPr>
          <p:nvPr>
            <p:ph idx="1"/>
          </p:nvPr>
        </p:nvSpPr>
        <p:spPr>
          <a:xfrm>
            <a:off x="488272" y="1340528"/>
            <a:ext cx="10697592" cy="4839609"/>
          </a:xfrm>
        </p:spPr>
        <p:txBody>
          <a:bodyPr>
            <a:normAutofit lnSpcReduction="10000"/>
          </a:bodyPr>
          <a:lstStyle/>
          <a:p>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Notification to LEAs that the ALSDE has been determined to be over the 1% participation on the AAA in any subject </a:t>
            </a:r>
          </a:p>
          <a:p>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Letter to Superintendent</a:t>
            </a:r>
          </a:p>
          <a:p>
            <a:pPr lvl="2"/>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Exceeding the 1% Cap Justification Form </a:t>
            </a:r>
          </a:p>
          <a:p>
            <a:pPr lvl="2"/>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Must indicate how all persons who served on an IEP Team were trained on the AAA decision making process and participation guidelines</a:t>
            </a:r>
          </a:p>
          <a:p>
            <a:pPr lvl="2"/>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Copies of guidance</a:t>
            </a:r>
          </a:p>
          <a:p>
            <a:pPr lvl="2"/>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Explain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WHY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your LEA exceeds the 1% threshold </a:t>
            </a:r>
          </a:p>
          <a:p>
            <a:pPr lvl="1"/>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Assurance</a:t>
            </a:r>
          </a:p>
          <a:p>
            <a:pPr lvl="1"/>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Superintendent signs the form</a:t>
            </a:r>
          </a:p>
          <a:p>
            <a:pPr lvl="1"/>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Submitted to ALSDE Student Assessment</a:t>
            </a:r>
          </a:p>
          <a:p>
            <a:pPr lvl="1"/>
            <a:endParaRPr lang="en-US" dirty="0"/>
          </a:p>
          <a:p>
            <a:pPr lvl="1"/>
            <a:endParaRPr lang="en-US" dirty="0"/>
          </a:p>
          <a:p>
            <a:endParaRPr lang="en-US" dirty="0"/>
          </a:p>
        </p:txBody>
      </p:sp>
    </p:spTree>
    <p:extLst>
      <p:ext uri="{BB962C8B-B14F-4D97-AF65-F5344CB8AC3E}">
        <p14:creationId xmlns:p14="http://schemas.microsoft.com/office/powerpoint/2010/main" val="268059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2D14A8-D17E-4F56-96A5-9A294D024E2A}"/>
              </a:ext>
            </a:extLst>
          </p:cNvPr>
          <p:cNvSpPr>
            <a:spLocks noGrp="1"/>
          </p:cNvSpPr>
          <p:nvPr>
            <p:ph type="title"/>
          </p:nvPr>
        </p:nvSpPr>
        <p:spPr>
          <a:xfrm>
            <a:off x="612559" y="294198"/>
            <a:ext cx="10341953" cy="735612"/>
          </a:xfrm>
        </p:spPr>
        <p:txBody>
          <a:bodyPr>
            <a:normAutofit/>
          </a:bodyPr>
          <a:lstStyle/>
          <a:p>
            <a:r>
              <a:rPr lang="en-US"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USDOE Letter-May 16, 2019 </a:t>
            </a:r>
            <a:endParaRPr lang="en-US" sz="4000"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5AB6CAA1-5571-47EE-AAEF-9F7BB21EBEB9}"/>
              </a:ext>
            </a:extLst>
          </p:cNvPr>
          <p:cNvSpPr>
            <a:spLocks noGrp="1"/>
          </p:cNvSpPr>
          <p:nvPr>
            <p:ph idx="1"/>
          </p:nvPr>
        </p:nvSpPr>
        <p:spPr>
          <a:xfrm>
            <a:off x="301841" y="1402672"/>
            <a:ext cx="10786369" cy="4777466"/>
          </a:xfrm>
        </p:spPr>
        <p:txBody>
          <a:bodyPr/>
          <a:lstStyle/>
          <a:p>
            <a:pPr lvl="1"/>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Show the number and percentage of students in each subgroup who took or will take an alternate assessment. </a:t>
            </a:r>
          </a:p>
          <a:p>
            <a:pPr lvl="1"/>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Subgroups:</a:t>
            </a:r>
          </a:p>
          <a:p>
            <a:pPr lvl="2"/>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Male or Female</a:t>
            </a:r>
          </a:p>
          <a:p>
            <a:pPr lvl="2"/>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Hispanic/Latin, White, Black or African American, American Indian, Asian, Native Hawaiian</a:t>
            </a:r>
          </a:p>
          <a:p>
            <a:pPr lvl="2"/>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Non-English Learner or English Learner</a:t>
            </a:r>
          </a:p>
          <a:p>
            <a:pPr lvl="2"/>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Poverty or Non-poverty</a:t>
            </a:r>
          </a:p>
          <a:p>
            <a:pPr lvl="2"/>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Two or More Races</a:t>
            </a:r>
          </a:p>
          <a:p>
            <a:pPr lvl="2"/>
            <a:r>
              <a:rPr lang="en-US" sz="28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Non-Migrant</a:t>
            </a:r>
          </a:p>
          <a:p>
            <a:pPr marL="274320" lvl="1" indent="0">
              <a:buNone/>
            </a:pPr>
            <a:endParaRPr lang="en-US" dirty="0"/>
          </a:p>
        </p:txBody>
      </p:sp>
    </p:spTree>
    <p:extLst>
      <p:ext uri="{BB962C8B-B14F-4D97-AF65-F5344CB8AC3E}">
        <p14:creationId xmlns:p14="http://schemas.microsoft.com/office/powerpoint/2010/main" val="2274855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CD826-1E4A-46E4-88E6-15D6A4B972EB}"/>
              </a:ext>
            </a:extLst>
          </p:cNvPr>
          <p:cNvSpPr>
            <a:spLocks noGrp="1"/>
          </p:cNvSpPr>
          <p:nvPr>
            <p:ph type="title"/>
          </p:nvPr>
        </p:nvSpPr>
        <p:spPr>
          <a:xfrm>
            <a:off x="674703" y="294198"/>
            <a:ext cx="10279809" cy="1880831"/>
          </a:xfrm>
        </p:spPr>
        <p:txBody>
          <a:bodyPr>
            <a:normAutofit/>
          </a:bodyPr>
          <a:lstStyle/>
          <a:p>
            <a:r>
              <a:rPr lang="en-US" sz="3200"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SEA Waiver Requirements of the 1.0% Cap on Participation on an AA-AAAS</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xmlns="" id="{8DC0E2C0-1670-45C8-9616-6BC9F9E4B055}"/>
              </a:ext>
            </a:extLst>
          </p:cNvPr>
          <p:cNvSpPr>
            <a:spLocks noGrp="1"/>
          </p:cNvSpPr>
          <p:nvPr>
            <p:ph idx="1"/>
          </p:nvPr>
        </p:nvSpPr>
        <p:spPr>
          <a:xfrm>
            <a:off x="674703" y="2823100"/>
            <a:ext cx="10431262" cy="3357038"/>
          </a:xfrm>
        </p:spPr>
        <p:txBody>
          <a:bodyPr/>
          <a:lstStyle/>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“If a State request to extend a waiver for an additional year, it must demonstrate </a:t>
            </a:r>
            <a:r>
              <a:rPr lang="en-US" sz="28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substantial progress </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towards achieving each component of the plan and timeline.” </a:t>
            </a:r>
          </a:p>
          <a:p>
            <a:endParaRPr lang="en-US" dirty="0"/>
          </a:p>
        </p:txBody>
      </p:sp>
    </p:spTree>
    <p:extLst>
      <p:ext uri="{BB962C8B-B14F-4D97-AF65-F5344CB8AC3E}">
        <p14:creationId xmlns:p14="http://schemas.microsoft.com/office/powerpoint/2010/main" val="1776471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BB5965-79E3-4B4C-ACD3-BA19BB326BC3}"/>
              </a:ext>
            </a:extLst>
          </p:cNvPr>
          <p:cNvSpPr>
            <a:spLocks noGrp="1"/>
          </p:cNvSpPr>
          <p:nvPr>
            <p:ph type="title"/>
          </p:nvPr>
        </p:nvSpPr>
        <p:spPr>
          <a:xfrm>
            <a:off x="550416" y="294198"/>
            <a:ext cx="10688714" cy="2191550"/>
          </a:xfrm>
        </p:spPr>
        <p:txBody>
          <a:bodyPr>
            <a:normAutofit/>
          </a:bodyPr>
          <a:lstStyle/>
          <a:p>
            <a:r>
              <a:rPr lang="en-US" sz="2800"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SEA Waiver Requirements of the 1.0% Cap on Participation on an AA-AAAS</a:t>
            </a: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endParaRPr lang="en-US" dirty="0"/>
          </a:p>
        </p:txBody>
      </p:sp>
      <p:sp>
        <p:nvSpPr>
          <p:cNvPr id="3" name="Content Placeholder 2">
            <a:extLst>
              <a:ext uri="{FF2B5EF4-FFF2-40B4-BE49-F238E27FC236}">
                <a16:creationId xmlns:a16="http://schemas.microsoft.com/office/drawing/2014/main" xmlns="" id="{BBD9EC86-F529-4CCB-8DB9-C85C954ED200}"/>
              </a:ext>
            </a:extLst>
          </p:cNvPr>
          <p:cNvSpPr>
            <a:spLocks noGrp="1"/>
          </p:cNvSpPr>
          <p:nvPr>
            <p:ph idx="1"/>
          </p:nvPr>
        </p:nvSpPr>
        <p:spPr>
          <a:xfrm>
            <a:off x="461640" y="2281562"/>
            <a:ext cx="10688714" cy="4282240"/>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SEA may request the USDOE to waive the cap for that subject for 1 year </a:t>
            </a:r>
          </a:p>
          <a:p>
            <a:pPr marL="342900" marR="0" lvl="0" indent="-342900">
              <a:spcBef>
                <a:spcPts val="0"/>
              </a:spcBef>
              <a:spcAft>
                <a:spcPts val="0"/>
              </a:spcAft>
              <a:buFont typeface="Symbol" panose="05050102010706020507" pitchFamily="18" charset="2"/>
              <a:buChar char=""/>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Address any disproportionality in % of students in any subgroup taking AA</a:t>
            </a:r>
          </a:p>
          <a:p>
            <a:pPr marL="342900" marR="0" lvl="0" indent="-342900">
              <a:spcBef>
                <a:spcPts val="0"/>
              </a:spcBef>
              <a:spcAft>
                <a:spcPts val="0"/>
              </a:spcAft>
              <a:buFont typeface="Symbol" panose="05050102010706020507" pitchFamily="18" charset="2"/>
              <a:buChar char=""/>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Must include a plan AND timeline that outlines the following:</a:t>
            </a:r>
          </a:p>
          <a:p>
            <a:pPr marL="742950" marR="0" lvl="1" indent="-285750">
              <a:spcBef>
                <a:spcPts val="0"/>
              </a:spcBef>
              <a:spcAft>
                <a:spcPts val="0"/>
              </a:spcAft>
              <a:buFont typeface="Courier New" panose="02070309020205020404" pitchFamily="49" charset="0"/>
              <a:buChar char="o"/>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Take </a:t>
            </a:r>
            <a:r>
              <a:rPr lang="en-US" sz="24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additional steps</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to </a:t>
            </a:r>
            <a:r>
              <a:rPr lang="en-US" sz="24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support and provide oversight to EACH</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LEA that the state anticipates will exceed the 1.0% threshold </a:t>
            </a:r>
          </a:p>
          <a:p>
            <a:pPr marL="742950" marR="0" lvl="1" indent="-285750">
              <a:spcBef>
                <a:spcPts val="0"/>
              </a:spcBef>
              <a:spcAft>
                <a:spcPts val="0"/>
              </a:spcAft>
              <a:buFont typeface="Courier New" panose="02070309020205020404" pitchFamily="49" charset="0"/>
              <a:buChar char="o"/>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Include steps</a:t>
            </a:r>
            <a:r>
              <a:rPr lang="en-US" sz="24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to ensure that ONLY students</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with most significant cognitive disabilities take an AA</a:t>
            </a:r>
          </a:p>
          <a:p>
            <a:pPr marL="742950" marR="0" lvl="1" indent="-285750">
              <a:spcBef>
                <a:spcPts val="0"/>
              </a:spcBef>
              <a:spcAft>
                <a:spcPts val="0"/>
              </a:spcAft>
              <a:buFont typeface="Courier New" panose="02070309020205020404" pitchFamily="49" charset="0"/>
              <a:buChar char="o"/>
            </a:pP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Describe SEA process of </a:t>
            </a:r>
            <a:r>
              <a:rPr lang="en-US" sz="2400" b="1"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monitoring &amp; regularly evaluating each LEA</a:t>
            </a:r>
            <a:r>
              <a:rPr lang="en-US" sz="2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to ensure that the LEA provides sufficient training such that school staff who participate in IEP teams understand and implement guidelines </a:t>
            </a:r>
          </a:p>
        </p:txBody>
      </p:sp>
    </p:spTree>
    <p:extLst>
      <p:ext uri="{BB962C8B-B14F-4D97-AF65-F5344CB8AC3E}">
        <p14:creationId xmlns:p14="http://schemas.microsoft.com/office/powerpoint/2010/main" val="2265278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E5D808-D886-45D0-9D54-4655267E7F95}"/>
              </a:ext>
            </a:extLst>
          </p:cNvPr>
          <p:cNvSpPr>
            <a:spLocks noGrp="1"/>
          </p:cNvSpPr>
          <p:nvPr>
            <p:ph type="title"/>
          </p:nvPr>
        </p:nvSpPr>
        <p:spPr>
          <a:xfrm>
            <a:off x="692458" y="656948"/>
            <a:ext cx="3586579" cy="4847207"/>
          </a:xfrm>
        </p:spPr>
        <p:txBody>
          <a:bodyPr>
            <a:normAutofit/>
          </a:bodyPr>
          <a:lstStyle/>
          <a:p>
            <a:pPr algn="ct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Justification Form</a:t>
            </a:r>
            <a:b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31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Required for each LEA over the 1% Threshold</a:t>
            </a:r>
          </a:p>
        </p:txBody>
      </p:sp>
      <p:pic>
        <p:nvPicPr>
          <p:cNvPr id="4" name="Content Placeholder 3">
            <a:extLst>
              <a:ext uri="{FF2B5EF4-FFF2-40B4-BE49-F238E27FC236}">
                <a16:creationId xmlns:a16="http://schemas.microsoft.com/office/drawing/2014/main" xmlns="" id="{E17A4A74-5691-405E-8E63-ABAABABF234E}"/>
              </a:ext>
            </a:extLst>
          </p:cNvPr>
          <p:cNvPicPr>
            <a:picLocks noGrp="1" noChangeAspect="1"/>
          </p:cNvPicPr>
          <p:nvPr>
            <p:ph idx="1"/>
          </p:nvPr>
        </p:nvPicPr>
        <p:blipFill>
          <a:blip r:embed="rId2"/>
          <a:stretch>
            <a:fillRect/>
          </a:stretch>
        </p:blipFill>
        <p:spPr>
          <a:xfrm>
            <a:off x="4740676" y="276443"/>
            <a:ext cx="5122416" cy="6552464"/>
          </a:xfrm>
          <a:prstGeom prst="rect">
            <a:avLst/>
          </a:prstGeom>
        </p:spPr>
      </p:pic>
    </p:spTree>
    <p:extLst>
      <p:ext uri="{BB962C8B-B14F-4D97-AF65-F5344CB8AC3E}">
        <p14:creationId xmlns:p14="http://schemas.microsoft.com/office/powerpoint/2010/main" val="2501624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07A85CE-7700-4874-AD8E-6D4724EDB11D}"/>
              </a:ext>
            </a:extLst>
          </p:cNvPr>
          <p:cNvPicPr>
            <a:picLocks noChangeAspect="1"/>
          </p:cNvPicPr>
          <p:nvPr/>
        </p:nvPicPr>
        <p:blipFill>
          <a:blip r:embed="rId2"/>
          <a:stretch>
            <a:fillRect/>
          </a:stretch>
        </p:blipFill>
        <p:spPr>
          <a:xfrm>
            <a:off x="1728487" y="64466"/>
            <a:ext cx="8735026" cy="6729067"/>
          </a:xfrm>
          <a:prstGeom prst="rect">
            <a:avLst/>
          </a:prstGeom>
        </p:spPr>
      </p:pic>
    </p:spTree>
    <p:extLst>
      <p:ext uri="{BB962C8B-B14F-4D97-AF65-F5344CB8AC3E}">
        <p14:creationId xmlns:p14="http://schemas.microsoft.com/office/powerpoint/2010/main" val="1646009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2F25F2D-E6B7-4718-BA27-38577E02F288}"/>
              </a:ext>
            </a:extLst>
          </p:cNvPr>
          <p:cNvPicPr>
            <a:picLocks noChangeAspect="1"/>
          </p:cNvPicPr>
          <p:nvPr/>
        </p:nvPicPr>
        <p:blipFill>
          <a:blip r:embed="rId2"/>
          <a:stretch>
            <a:fillRect/>
          </a:stretch>
        </p:blipFill>
        <p:spPr>
          <a:xfrm>
            <a:off x="1020932" y="671520"/>
            <a:ext cx="9935381" cy="5081209"/>
          </a:xfrm>
          <a:prstGeom prst="rect">
            <a:avLst/>
          </a:prstGeom>
          <a:ln w="28575">
            <a:solidFill>
              <a:schemeClr val="tx1"/>
            </a:solidFill>
          </a:ln>
        </p:spPr>
      </p:pic>
    </p:spTree>
    <p:extLst>
      <p:ext uri="{BB962C8B-B14F-4D97-AF65-F5344CB8AC3E}">
        <p14:creationId xmlns:p14="http://schemas.microsoft.com/office/powerpoint/2010/main" val="799459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C8F5610-5036-4F08-BD9E-8C11E1D5E398}"/>
              </a:ext>
            </a:extLst>
          </p:cNvPr>
          <p:cNvPicPr>
            <a:picLocks noChangeAspect="1"/>
          </p:cNvPicPr>
          <p:nvPr/>
        </p:nvPicPr>
        <p:blipFill>
          <a:blip r:embed="rId2"/>
          <a:stretch>
            <a:fillRect/>
          </a:stretch>
        </p:blipFill>
        <p:spPr>
          <a:xfrm>
            <a:off x="1186101" y="447346"/>
            <a:ext cx="9449348" cy="6119967"/>
          </a:xfrm>
          <a:prstGeom prst="rect">
            <a:avLst/>
          </a:prstGeom>
          <a:ln w="38100">
            <a:solidFill>
              <a:schemeClr val="tx1"/>
            </a:solidFill>
          </a:ln>
        </p:spPr>
      </p:pic>
    </p:spTree>
    <p:extLst>
      <p:ext uri="{BB962C8B-B14F-4D97-AF65-F5344CB8AC3E}">
        <p14:creationId xmlns:p14="http://schemas.microsoft.com/office/powerpoint/2010/main" val="2232221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63AC240-01E9-4DA3-8CB8-2A8B16BC8C04}"/>
              </a:ext>
            </a:extLst>
          </p:cNvPr>
          <p:cNvPicPr>
            <a:picLocks noChangeAspect="1"/>
          </p:cNvPicPr>
          <p:nvPr/>
        </p:nvPicPr>
        <p:blipFill>
          <a:blip r:embed="rId2"/>
          <a:stretch>
            <a:fillRect/>
          </a:stretch>
        </p:blipFill>
        <p:spPr>
          <a:xfrm>
            <a:off x="976544" y="357170"/>
            <a:ext cx="10013021" cy="6008119"/>
          </a:xfrm>
          <a:prstGeom prst="rect">
            <a:avLst/>
          </a:prstGeom>
          <a:ln w="38100">
            <a:solidFill>
              <a:schemeClr val="tx1"/>
            </a:solidFill>
          </a:ln>
        </p:spPr>
      </p:pic>
    </p:spTree>
    <p:extLst>
      <p:ext uri="{BB962C8B-B14F-4D97-AF65-F5344CB8AC3E}">
        <p14:creationId xmlns:p14="http://schemas.microsoft.com/office/powerpoint/2010/main" val="4271614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E6D88D5-D47D-4377-B7B8-AB18DC5CC4C7}"/>
              </a:ext>
            </a:extLst>
          </p:cNvPr>
          <p:cNvPicPr>
            <a:picLocks noChangeAspect="1"/>
          </p:cNvPicPr>
          <p:nvPr/>
        </p:nvPicPr>
        <p:blipFill>
          <a:blip r:embed="rId2"/>
          <a:stretch>
            <a:fillRect/>
          </a:stretch>
        </p:blipFill>
        <p:spPr>
          <a:xfrm>
            <a:off x="567596" y="1083076"/>
            <a:ext cx="10582758" cy="3887091"/>
          </a:xfrm>
          <a:prstGeom prst="rect">
            <a:avLst/>
          </a:prstGeom>
          <a:ln w="38100">
            <a:solidFill>
              <a:schemeClr val="tx1"/>
            </a:solidFill>
          </a:ln>
        </p:spPr>
      </p:pic>
    </p:spTree>
    <p:extLst>
      <p:ext uri="{BB962C8B-B14F-4D97-AF65-F5344CB8AC3E}">
        <p14:creationId xmlns:p14="http://schemas.microsoft.com/office/powerpoint/2010/main" val="1261682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1B60798-DAC6-407E-B78A-C2ACF0202D1F}"/>
              </a:ext>
            </a:extLst>
          </p:cNvPr>
          <p:cNvPicPr>
            <a:picLocks noChangeAspect="1"/>
          </p:cNvPicPr>
          <p:nvPr/>
        </p:nvPicPr>
        <p:blipFill>
          <a:blip r:embed="rId2"/>
          <a:stretch>
            <a:fillRect/>
          </a:stretch>
        </p:blipFill>
        <p:spPr>
          <a:xfrm>
            <a:off x="1866824" y="34866"/>
            <a:ext cx="8458351" cy="6788267"/>
          </a:xfrm>
          <a:prstGeom prst="rect">
            <a:avLst/>
          </a:prstGeom>
          <a:ln w="38100">
            <a:solidFill>
              <a:schemeClr val="tx1"/>
            </a:solidFill>
          </a:ln>
        </p:spPr>
      </p:pic>
    </p:spTree>
    <p:extLst>
      <p:ext uri="{BB962C8B-B14F-4D97-AF65-F5344CB8AC3E}">
        <p14:creationId xmlns:p14="http://schemas.microsoft.com/office/powerpoint/2010/main" val="26007003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14E377D-663C-4DA2-9C77-BB7944C8AE67}"/>
              </a:ext>
            </a:extLst>
          </p:cNvPr>
          <p:cNvPicPr>
            <a:picLocks noGrp="1" noChangeAspect="1"/>
          </p:cNvPicPr>
          <p:nvPr>
            <p:ph idx="1"/>
          </p:nvPr>
        </p:nvPicPr>
        <p:blipFill>
          <a:blip r:embed="rId2"/>
          <a:stretch>
            <a:fillRect/>
          </a:stretch>
        </p:blipFill>
        <p:spPr>
          <a:xfrm>
            <a:off x="806896" y="594804"/>
            <a:ext cx="10147616" cy="5797118"/>
          </a:xfrm>
          <a:prstGeom prst="rect">
            <a:avLst/>
          </a:prstGeom>
          <a:solidFill>
            <a:schemeClr val="accent2"/>
          </a:solidFill>
          <a:ln w="38100">
            <a:solidFill>
              <a:schemeClr val="accent1"/>
            </a:solidFill>
          </a:ln>
        </p:spPr>
      </p:pic>
    </p:spTree>
    <p:extLst>
      <p:ext uri="{BB962C8B-B14F-4D97-AF65-F5344CB8AC3E}">
        <p14:creationId xmlns:p14="http://schemas.microsoft.com/office/powerpoint/2010/main" val="831515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90FED361-F3A6-4D2A-A32A-DDAE18AB772E}"/>
              </a:ext>
            </a:extLst>
          </p:cNvPr>
          <p:cNvPicPr>
            <a:picLocks noGrp="1" noChangeAspect="1"/>
          </p:cNvPicPr>
          <p:nvPr>
            <p:ph idx="1"/>
          </p:nvPr>
        </p:nvPicPr>
        <p:blipFill>
          <a:blip r:embed="rId2"/>
          <a:stretch>
            <a:fillRect/>
          </a:stretch>
        </p:blipFill>
        <p:spPr>
          <a:xfrm>
            <a:off x="816745" y="595000"/>
            <a:ext cx="10076155" cy="5798202"/>
          </a:xfrm>
          <a:prstGeom prst="rect">
            <a:avLst/>
          </a:prstGeom>
          <a:ln w="38100">
            <a:solidFill>
              <a:schemeClr val="accent1"/>
            </a:solidFill>
          </a:ln>
        </p:spPr>
      </p:pic>
    </p:spTree>
    <p:extLst>
      <p:ext uri="{BB962C8B-B14F-4D97-AF65-F5344CB8AC3E}">
        <p14:creationId xmlns:p14="http://schemas.microsoft.com/office/powerpoint/2010/main" val="3624955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5"/>
          <p:cNvPicPr preferRelativeResize="0"/>
          <p:nvPr/>
        </p:nvPicPr>
        <p:blipFill>
          <a:blip r:embed="rId3">
            <a:alphaModFix/>
          </a:blip>
          <a:stretch>
            <a:fillRect/>
          </a:stretch>
        </p:blipFill>
        <p:spPr>
          <a:xfrm>
            <a:off x="316600" y="152400"/>
            <a:ext cx="11558801" cy="655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041CA-0E21-40A3-B7FF-7A7A75A1D7E7}"/>
              </a:ext>
            </a:extLst>
          </p:cNvPr>
          <p:cNvSpPr>
            <a:spLocks noGrp="1"/>
          </p:cNvSpPr>
          <p:nvPr>
            <p:ph type="title"/>
          </p:nvPr>
        </p:nvSpPr>
        <p:spPr>
          <a:xfrm>
            <a:off x="838200" y="-369651"/>
            <a:ext cx="10515600" cy="1622501"/>
          </a:xfrm>
        </p:spPr>
        <p:txBody>
          <a:bodyPr>
            <a:normAutofit/>
          </a:bodyPr>
          <a:lstStyle/>
          <a:p>
            <a:r>
              <a:rPr lang="en-US" sz="2800" dirty="0">
                <a:solidFill>
                  <a:schemeClr val="bg1"/>
                </a:solidFill>
              </a:rPr>
              <a:t>STUDENT – IEP Profile</a:t>
            </a:r>
          </a:p>
        </p:txBody>
      </p:sp>
      <p:graphicFrame>
        <p:nvGraphicFramePr>
          <p:cNvPr id="10" name="Content Placeholder 9">
            <a:extLst>
              <a:ext uri="{FF2B5EF4-FFF2-40B4-BE49-F238E27FC236}">
                <a16:creationId xmlns:a16="http://schemas.microsoft.com/office/drawing/2014/main" xmlns="" id="{41A45CDF-CA0B-4319-913B-9A8818B175A4}"/>
              </a:ext>
            </a:extLst>
          </p:cNvPr>
          <p:cNvGraphicFramePr>
            <a:graphicFrameLocks noGrp="1"/>
          </p:cNvGraphicFramePr>
          <p:nvPr>
            <p:ph idx="1"/>
            <p:extLst>
              <p:ext uri="{D42A27DB-BD31-4B8C-83A1-F6EECF244321}">
                <p14:modId xmlns:p14="http://schemas.microsoft.com/office/powerpoint/2010/main" val="2579087961"/>
              </p:ext>
            </p:extLst>
          </p:nvPr>
        </p:nvGraphicFramePr>
        <p:xfrm>
          <a:off x="554855" y="603707"/>
          <a:ext cx="10515600" cy="6196584"/>
        </p:xfrm>
        <a:graphic>
          <a:graphicData uri="http://schemas.openxmlformats.org/drawingml/2006/table">
            <a:tbl>
              <a:tblPr firstRow="1" firstCol="1" bandRow="1">
                <a:tableStyleId>{5C22544A-7EE6-4342-B048-85BDC9FD1C3A}</a:tableStyleId>
              </a:tblPr>
              <a:tblGrid>
                <a:gridCol w="3018769">
                  <a:extLst>
                    <a:ext uri="{9D8B030D-6E8A-4147-A177-3AD203B41FA5}">
                      <a16:colId xmlns:a16="http://schemas.microsoft.com/office/drawing/2014/main" xmlns="" val="1986271966"/>
                    </a:ext>
                  </a:extLst>
                </a:gridCol>
                <a:gridCol w="7496831">
                  <a:extLst>
                    <a:ext uri="{9D8B030D-6E8A-4147-A177-3AD203B41FA5}">
                      <a16:colId xmlns:a16="http://schemas.microsoft.com/office/drawing/2014/main" xmlns="" val="991195327"/>
                    </a:ext>
                  </a:extLst>
                </a:gridCol>
              </a:tblGrid>
              <a:tr h="309772">
                <a:tc>
                  <a:txBody>
                    <a:bodyPr/>
                    <a:lstStyle/>
                    <a:p>
                      <a:pPr marL="0" marR="0">
                        <a:lnSpc>
                          <a:spcPct val="107000"/>
                        </a:lnSpc>
                        <a:spcBef>
                          <a:spcPts val="0"/>
                        </a:spcBef>
                        <a:spcAft>
                          <a:spcPts val="0"/>
                        </a:spcAft>
                      </a:pPr>
                      <a:r>
                        <a:rPr lang="en-US" sz="2000" dirty="0">
                          <a:effectLst/>
                        </a:rPr>
                        <a:t>Profile Component </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Information </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67342258"/>
                  </a:ext>
                </a:extLst>
              </a:tr>
              <a:tr h="1933311">
                <a:tc>
                  <a:txBody>
                    <a:bodyPr/>
                    <a:lstStyle/>
                    <a:p>
                      <a:pPr marL="0" marR="0">
                        <a:lnSpc>
                          <a:spcPct val="107000"/>
                        </a:lnSpc>
                        <a:spcBef>
                          <a:spcPts val="0"/>
                        </a:spcBef>
                        <a:spcAft>
                          <a:spcPts val="0"/>
                        </a:spcAft>
                      </a:pPr>
                      <a:r>
                        <a:rPr lang="en-US" sz="2000" dirty="0">
                          <a:effectLst/>
                        </a:rPr>
                        <a:t>Strengths</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Completes all tasks </a:t>
                      </a:r>
                    </a:p>
                    <a:p>
                      <a:pPr marL="0" marR="0">
                        <a:lnSpc>
                          <a:spcPct val="107000"/>
                        </a:lnSpc>
                        <a:spcBef>
                          <a:spcPts val="0"/>
                        </a:spcBef>
                        <a:spcAft>
                          <a:spcPts val="0"/>
                        </a:spcAft>
                      </a:pPr>
                      <a:r>
                        <a:rPr lang="en-US" sz="2000" dirty="0">
                          <a:effectLst/>
                        </a:rPr>
                        <a:t>Superb work habits</a:t>
                      </a:r>
                    </a:p>
                    <a:p>
                      <a:pPr marL="0" marR="0">
                        <a:lnSpc>
                          <a:spcPct val="107000"/>
                        </a:lnSpc>
                        <a:spcBef>
                          <a:spcPts val="0"/>
                        </a:spcBef>
                        <a:spcAft>
                          <a:spcPts val="0"/>
                        </a:spcAft>
                      </a:pPr>
                      <a:r>
                        <a:rPr lang="en-US" sz="2000" dirty="0">
                          <a:effectLst/>
                        </a:rPr>
                        <a:t>Very conscientious about assigned work</a:t>
                      </a:r>
                    </a:p>
                    <a:p>
                      <a:pPr marL="0" marR="0">
                        <a:lnSpc>
                          <a:spcPct val="107000"/>
                        </a:lnSpc>
                        <a:spcBef>
                          <a:spcPts val="0"/>
                        </a:spcBef>
                        <a:spcAft>
                          <a:spcPts val="0"/>
                        </a:spcAft>
                      </a:pPr>
                      <a:r>
                        <a:rPr lang="en-US" sz="2000" dirty="0">
                          <a:effectLst/>
                        </a:rPr>
                        <a:t>Attentive </a:t>
                      </a:r>
                    </a:p>
                    <a:p>
                      <a:pPr marL="0" marR="0">
                        <a:lnSpc>
                          <a:spcPct val="107000"/>
                        </a:lnSpc>
                        <a:spcBef>
                          <a:spcPts val="0"/>
                        </a:spcBef>
                        <a:spcAft>
                          <a:spcPts val="0"/>
                        </a:spcAft>
                      </a:pPr>
                      <a:r>
                        <a:rPr lang="en-US" sz="2000" dirty="0">
                          <a:effectLst/>
                        </a:rPr>
                        <a:t>Participates in class discussion </a:t>
                      </a:r>
                    </a:p>
                    <a:p>
                      <a:pPr marL="0" marR="0">
                        <a:lnSpc>
                          <a:spcPct val="107000"/>
                        </a:lnSpc>
                        <a:spcBef>
                          <a:spcPts val="0"/>
                        </a:spcBef>
                        <a:spcAft>
                          <a:spcPts val="0"/>
                        </a:spcAft>
                      </a:pPr>
                      <a:r>
                        <a:rPr lang="en-US" sz="2000" dirty="0">
                          <a:effectLst/>
                        </a:rPr>
                        <a:t>Mom states, “… is always eager to learn and is very helpful.” </a:t>
                      </a:r>
                    </a:p>
                  </a:txBody>
                  <a:tcPr marL="68580" marR="68580" marT="0" marB="0"/>
                </a:tc>
                <a:extLst>
                  <a:ext uri="{0D108BD9-81ED-4DB2-BD59-A6C34878D82A}">
                    <a16:rowId xmlns:a16="http://schemas.microsoft.com/office/drawing/2014/main" xmlns="" val="1991329998"/>
                  </a:ext>
                </a:extLst>
              </a:tr>
              <a:tr h="962967">
                <a:tc>
                  <a:txBody>
                    <a:bodyPr/>
                    <a:lstStyle/>
                    <a:p>
                      <a:pPr marL="0" marR="0">
                        <a:lnSpc>
                          <a:spcPct val="107000"/>
                        </a:lnSpc>
                        <a:spcBef>
                          <a:spcPts val="0"/>
                        </a:spcBef>
                        <a:spcAft>
                          <a:spcPts val="0"/>
                        </a:spcAft>
                      </a:pPr>
                      <a:r>
                        <a:rPr lang="en-US" sz="2000">
                          <a:effectLst/>
                        </a:rPr>
                        <a:t>Parental Concerns</a:t>
                      </a:r>
                      <a:endParaRPr lang="en-US" sz="200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Being able to catch up or get closer to grade level of achievement </a:t>
                      </a:r>
                    </a:p>
                    <a:p>
                      <a:pPr marL="0" marR="0">
                        <a:lnSpc>
                          <a:spcPct val="107000"/>
                        </a:lnSpc>
                        <a:spcBef>
                          <a:spcPts val="0"/>
                        </a:spcBef>
                        <a:spcAft>
                          <a:spcPts val="0"/>
                        </a:spcAft>
                      </a:pPr>
                      <a:r>
                        <a:rPr lang="en-US" sz="2000" dirty="0">
                          <a:effectLst/>
                        </a:rPr>
                        <a:t>Being able to function independently as adult</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68013495"/>
                  </a:ext>
                </a:extLst>
              </a:tr>
              <a:tr h="963157">
                <a:tc>
                  <a:txBody>
                    <a:bodyPr/>
                    <a:lstStyle/>
                    <a:p>
                      <a:pPr marL="0" marR="0">
                        <a:lnSpc>
                          <a:spcPct val="107000"/>
                        </a:lnSpc>
                        <a:spcBef>
                          <a:spcPts val="0"/>
                        </a:spcBef>
                        <a:spcAft>
                          <a:spcPts val="0"/>
                        </a:spcAft>
                      </a:pPr>
                      <a:r>
                        <a:rPr lang="en-US" sz="2000" dirty="0">
                          <a:effectLst/>
                        </a:rPr>
                        <a:t>Student Interests/Preferences</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Security Guard</a:t>
                      </a:r>
                    </a:p>
                    <a:p>
                      <a:pPr marL="0" marR="0">
                        <a:lnSpc>
                          <a:spcPct val="107000"/>
                        </a:lnSpc>
                        <a:spcBef>
                          <a:spcPts val="0"/>
                        </a:spcBef>
                        <a:spcAft>
                          <a:spcPts val="0"/>
                        </a:spcAft>
                      </a:pPr>
                      <a:r>
                        <a:rPr lang="en-US" sz="2000" dirty="0">
                          <a:effectLst/>
                        </a:rPr>
                        <a:t>Works well in small groups and enjoys discussions</a:t>
                      </a:r>
                    </a:p>
                    <a:p>
                      <a:pPr marL="0" marR="0">
                        <a:lnSpc>
                          <a:spcPct val="107000"/>
                        </a:lnSpc>
                        <a:spcBef>
                          <a:spcPts val="0"/>
                        </a:spcBef>
                        <a:spcAft>
                          <a:spcPts val="0"/>
                        </a:spcAft>
                      </a:pPr>
                      <a:r>
                        <a:rPr lang="en-US" sz="2000" dirty="0">
                          <a:effectLst/>
                        </a:rPr>
                        <a:t>Likes choices </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55684115"/>
                  </a:ext>
                </a:extLst>
              </a:tr>
              <a:tr h="1943044">
                <a:tc>
                  <a:txBody>
                    <a:bodyPr/>
                    <a:lstStyle/>
                    <a:p>
                      <a:pPr marL="0" marR="0">
                        <a:lnSpc>
                          <a:spcPct val="107000"/>
                        </a:lnSpc>
                        <a:spcBef>
                          <a:spcPts val="0"/>
                        </a:spcBef>
                        <a:spcAft>
                          <a:spcPts val="0"/>
                        </a:spcAft>
                      </a:pPr>
                      <a:r>
                        <a:rPr lang="en-US" sz="2000" dirty="0">
                          <a:effectLst/>
                        </a:rPr>
                        <a:t>Assessment Results</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AA (reading &amp; math) Level IV </a:t>
                      </a:r>
                    </a:p>
                    <a:p>
                      <a:pPr marL="0" marR="0">
                        <a:lnSpc>
                          <a:spcPct val="107000"/>
                        </a:lnSpc>
                        <a:spcBef>
                          <a:spcPts val="0"/>
                        </a:spcBef>
                        <a:spcAft>
                          <a:spcPts val="0"/>
                        </a:spcAft>
                      </a:pPr>
                      <a:r>
                        <a:rPr lang="en-US" sz="2000" dirty="0">
                          <a:effectLst/>
                        </a:rPr>
                        <a:t>Intelligence (IQ) – 83</a:t>
                      </a:r>
                    </a:p>
                    <a:p>
                      <a:pPr marL="0" marR="0">
                        <a:lnSpc>
                          <a:spcPct val="107000"/>
                        </a:lnSpc>
                        <a:spcBef>
                          <a:spcPts val="0"/>
                        </a:spcBef>
                        <a:spcAft>
                          <a:spcPts val="0"/>
                        </a:spcAft>
                      </a:pPr>
                      <a:r>
                        <a:rPr lang="en-US" sz="2000" dirty="0">
                          <a:effectLst/>
                        </a:rPr>
                        <a:t>Adaptive Behavior – 75</a:t>
                      </a:r>
                    </a:p>
                    <a:p>
                      <a:pPr marL="0" marR="0">
                        <a:lnSpc>
                          <a:spcPct val="107000"/>
                        </a:lnSpc>
                        <a:spcBef>
                          <a:spcPts val="0"/>
                        </a:spcBef>
                        <a:spcAft>
                          <a:spcPts val="0"/>
                        </a:spcAft>
                      </a:pPr>
                      <a:r>
                        <a:rPr lang="en-US" sz="2000" dirty="0">
                          <a:effectLst/>
                        </a:rPr>
                        <a:t>Achievement – 58</a:t>
                      </a:r>
                    </a:p>
                    <a:p>
                      <a:pPr marL="0" marR="0">
                        <a:lnSpc>
                          <a:spcPct val="107000"/>
                        </a:lnSpc>
                        <a:spcBef>
                          <a:spcPts val="0"/>
                        </a:spcBef>
                        <a:spcAft>
                          <a:spcPts val="0"/>
                        </a:spcAft>
                      </a:pPr>
                      <a:r>
                        <a:rPr lang="en-US" sz="2000" dirty="0">
                          <a:effectLst/>
                        </a:rPr>
                        <a:t>“..has been able to easily master the Alabama alternate standards.” </a:t>
                      </a:r>
                      <a:endParaRPr lang="en-US" sz="2000" dirty="0">
                        <a:effectLst/>
                        <a:latin typeface="Calibri" panose="020F0502020204030204" pitchFamily="34" charset="0"/>
                        <a:ea typeface="Tahom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83685734"/>
                  </a:ext>
                </a:extLst>
              </a:tr>
            </a:tbl>
          </a:graphicData>
        </a:graphic>
      </p:graphicFrame>
      <p:sp>
        <p:nvSpPr>
          <p:cNvPr id="4" name="TextBox 3">
            <a:extLst>
              <a:ext uri="{FF2B5EF4-FFF2-40B4-BE49-F238E27FC236}">
                <a16:creationId xmlns:a16="http://schemas.microsoft.com/office/drawing/2014/main" xmlns="" id="{2D76BA8F-ECDC-4059-9F35-065B6C9CA203}"/>
              </a:ext>
            </a:extLst>
          </p:cNvPr>
          <p:cNvSpPr txBox="1"/>
          <p:nvPr/>
        </p:nvSpPr>
        <p:spPr>
          <a:xfrm>
            <a:off x="554855" y="71021"/>
            <a:ext cx="4776187" cy="461665"/>
          </a:xfrm>
          <a:prstGeom prst="rect">
            <a:avLst/>
          </a:prstGeom>
          <a:noFill/>
        </p:spPr>
        <p:txBody>
          <a:bodyPr wrap="square" rtlCol="0">
            <a:spAutoFit/>
          </a:bodyPr>
          <a:lstStyle/>
          <a:p>
            <a:r>
              <a:rPr lang="en-US" sz="24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STUDENT – IEP Profile</a:t>
            </a:r>
          </a:p>
        </p:txBody>
      </p:sp>
    </p:spTree>
    <p:extLst>
      <p:ext uri="{BB962C8B-B14F-4D97-AF65-F5344CB8AC3E}">
        <p14:creationId xmlns:p14="http://schemas.microsoft.com/office/powerpoint/2010/main" val="22995904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FCE4E0-3216-49EE-A98A-90286360A4BD}"/>
              </a:ext>
            </a:extLst>
          </p:cNvPr>
          <p:cNvSpPr>
            <a:spLocks noGrp="1"/>
          </p:cNvSpPr>
          <p:nvPr>
            <p:ph type="title"/>
          </p:nvPr>
        </p:nvSpPr>
        <p:spPr>
          <a:xfrm>
            <a:off x="1261872" y="294198"/>
            <a:ext cx="9692640" cy="451526"/>
          </a:xfrm>
        </p:spPr>
        <p:txBody>
          <a:bodyPr>
            <a:noAutofit/>
          </a:bodyPr>
          <a:lstStyle/>
          <a:p>
            <a:r>
              <a:rPr lang="en-US" sz="32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Highest and Lowest AASCD Rates (2015-2016)</a:t>
            </a:r>
          </a:p>
        </p:txBody>
      </p:sp>
      <p:graphicFrame>
        <p:nvGraphicFramePr>
          <p:cNvPr id="7" name="Content Placeholder 6">
            <a:extLst>
              <a:ext uri="{FF2B5EF4-FFF2-40B4-BE49-F238E27FC236}">
                <a16:creationId xmlns:a16="http://schemas.microsoft.com/office/drawing/2014/main" xmlns="" id="{81A51B02-5FB8-4ACB-8469-3A99B0664331}"/>
              </a:ext>
            </a:extLst>
          </p:cNvPr>
          <p:cNvGraphicFramePr>
            <a:graphicFrameLocks noGrp="1"/>
          </p:cNvGraphicFramePr>
          <p:nvPr>
            <p:ph idx="1"/>
            <p:extLst>
              <p:ext uri="{D42A27DB-BD31-4B8C-83A1-F6EECF244321}">
                <p14:modId xmlns:p14="http://schemas.microsoft.com/office/powerpoint/2010/main" val="540588867"/>
              </p:ext>
            </p:extLst>
          </p:nvPr>
        </p:nvGraphicFramePr>
        <p:xfrm>
          <a:off x="1262063" y="1180731"/>
          <a:ext cx="4526178" cy="4996554"/>
        </p:xfrm>
        <a:graphic>
          <a:graphicData uri="http://schemas.openxmlformats.org/drawingml/2006/table">
            <a:tbl>
              <a:tblPr firstRow="1" bandRow="1">
                <a:tableStyleId>{5C22544A-7EE6-4342-B048-85BDC9FD1C3A}</a:tableStyleId>
              </a:tblPr>
              <a:tblGrid>
                <a:gridCol w="3166144">
                  <a:extLst>
                    <a:ext uri="{9D8B030D-6E8A-4147-A177-3AD203B41FA5}">
                      <a16:colId xmlns:a16="http://schemas.microsoft.com/office/drawing/2014/main" xmlns="" val="4248207939"/>
                    </a:ext>
                  </a:extLst>
                </a:gridCol>
                <a:gridCol w="1360034">
                  <a:extLst>
                    <a:ext uri="{9D8B030D-6E8A-4147-A177-3AD203B41FA5}">
                      <a16:colId xmlns:a16="http://schemas.microsoft.com/office/drawing/2014/main" xmlns="" val="4172543268"/>
                    </a:ext>
                  </a:extLst>
                </a:gridCol>
              </a:tblGrid>
              <a:tr h="735474">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Highest State AASCD Rates</a:t>
                      </a:r>
                    </a:p>
                  </a:txBody>
                  <a:tcPr/>
                </a:tc>
                <a:tc>
                  <a: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Rates</a:t>
                      </a:r>
                    </a:p>
                  </a:txBody>
                  <a:tcPr/>
                </a:tc>
                <a:extLst>
                  <a:ext uri="{0D108BD9-81ED-4DB2-BD59-A6C34878D82A}">
                    <a16:rowId xmlns:a16="http://schemas.microsoft.com/office/drawing/2014/main" xmlns="" val="1320073540"/>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Michigan</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2.32%</a:t>
                      </a:r>
                    </a:p>
                  </a:txBody>
                  <a:tcPr/>
                </a:tc>
                <a:extLst>
                  <a:ext uri="{0D108BD9-81ED-4DB2-BD59-A6C34878D82A}">
                    <a16:rowId xmlns:a16="http://schemas.microsoft.com/office/drawing/2014/main" xmlns="" val="1052310730"/>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Pennsylvania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1.89%</a:t>
                      </a:r>
                    </a:p>
                  </a:txBody>
                  <a:tcPr/>
                </a:tc>
                <a:extLst>
                  <a:ext uri="{0D108BD9-81ED-4DB2-BD59-A6C34878D82A}">
                    <a16:rowId xmlns:a16="http://schemas.microsoft.com/office/drawing/2014/main" xmlns="" val="2867701471"/>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Ohio</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1.88%</a:t>
                      </a:r>
                    </a:p>
                  </a:txBody>
                  <a:tcPr/>
                </a:tc>
                <a:extLst>
                  <a:ext uri="{0D108BD9-81ED-4DB2-BD59-A6C34878D82A}">
                    <a16:rowId xmlns:a16="http://schemas.microsoft.com/office/drawing/2014/main" xmlns="" val="672328841"/>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New York</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1.81%</a:t>
                      </a:r>
                    </a:p>
                  </a:txBody>
                  <a:tcPr/>
                </a:tc>
                <a:extLst>
                  <a:ext uri="{0D108BD9-81ED-4DB2-BD59-A6C34878D82A}">
                    <a16:rowId xmlns:a16="http://schemas.microsoft.com/office/drawing/2014/main" xmlns="" val="3572684092"/>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Mississippi</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1.76%</a:t>
                      </a:r>
                    </a:p>
                  </a:txBody>
                  <a:tcPr/>
                </a:tc>
                <a:extLst>
                  <a:ext uri="{0D108BD9-81ED-4DB2-BD59-A6C34878D82A}">
                    <a16:rowId xmlns:a16="http://schemas.microsoft.com/office/drawing/2014/main" xmlns="" val="862657281"/>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Oklahoma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1.64%</a:t>
                      </a:r>
                    </a:p>
                  </a:txBody>
                  <a:tcPr/>
                </a:tc>
                <a:extLst>
                  <a:ext uri="{0D108BD9-81ED-4DB2-BD59-A6C34878D82A}">
                    <a16:rowId xmlns:a16="http://schemas.microsoft.com/office/drawing/2014/main" xmlns="" val="158976957"/>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Massachusetts</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1.64%</a:t>
                      </a:r>
                    </a:p>
                  </a:txBody>
                  <a:tcPr/>
                </a:tc>
                <a:extLst>
                  <a:ext uri="{0D108BD9-81ED-4DB2-BD59-A6C34878D82A}">
                    <a16:rowId xmlns:a16="http://schemas.microsoft.com/office/drawing/2014/main" xmlns="" val="3132316883"/>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South Dakota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1.52%</a:t>
                      </a:r>
                    </a:p>
                  </a:txBody>
                  <a:tcPr/>
                </a:tc>
                <a:extLst>
                  <a:ext uri="{0D108BD9-81ED-4DB2-BD59-A6C34878D82A}">
                    <a16:rowId xmlns:a16="http://schemas.microsoft.com/office/drawing/2014/main" xmlns="" val="551587177"/>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Delaware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1.49%</a:t>
                      </a:r>
                    </a:p>
                  </a:txBody>
                  <a:tcPr/>
                </a:tc>
                <a:extLst>
                  <a:ext uri="{0D108BD9-81ED-4DB2-BD59-A6C34878D82A}">
                    <a16:rowId xmlns:a16="http://schemas.microsoft.com/office/drawing/2014/main" xmlns="" val="3359371939"/>
                  </a:ext>
                </a:extLst>
              </a:tr>
              <a:tr h="426108">
                <a:tc>
                  <a:txBody>
                    <a:bodyPr/>
                    <a:lstStyle/>
                    <a:p>
                      <a:r>
                        <a:rPr lang="en-US" dirty="0">
                          <a:latin typeface="Tahoma" panose="020B0604030504040204" pitchFamily="34" charset="0"/>
                          <a:ea typeface="Tahoma" panose="020B0604030504040204" pitchFamily="34" charset="0"/>
                          <a:cs typeface="Tahoma" panose="020B0604030504040204" pitchFamily="34" charset="0"/>
                        </a:rPr>
                        <a:t>Minnesota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1.47%</a:t>
                      </a:r>
                    </a:p>
                  </a:txBody>
                  <a:tcPr/>
                </a:tc>
                <a:extLst>
                  <a:ext uri="{0D108BD9-81ED-4DB2-BD59-A6C34878D82A}">
                    <a16:rowId xmlns:a16="http://schemas.microsoft.com/office/drawing/2014/main" xmlns="" val="791297791"/>
                  </a:ext>
                </a:extLst>
              </a:tr>
            </a:tbl>
          </a:graphicData>
        </a:graphic>
      </p:graphicFrame>
      <p:graphicFrame>
        <p:nvGraphicFramePr>
          <p:cNvPr id="8" name="Table 7">
            <a:extLst>
              <a:ext uri="{FF2B5EF4-FFF2-40B4-BE49-F238E27FC236}">
                <a16:creationId xmlns:a16="http://schemas.microsoft.com/office/drawing/2014/main" xmlns="" id="{5202B625-FD13-434D-B95E-410CF72C7B70}"/>
              </a:ext>
            </a:extLst>
          </p:cNvPr>
          <p:cNvGraphicFramePr>
            <a:graphicFrameLocks noGrp="1"/>
          </p:cNvGraphicFramePr>
          <p:nvPr>
            <p:extLst>
              <p:ext uri="{D42A27DB-BD31-4B8C-83A1-F6EECF244321}">
                <p14:modId xmlns:p14="http://schemas.microsoft.com/office/powerpoint/2010/main" val="635898796"/>
              </p:ext>
            </p:extLst>
          </p:nvPr>
        </p:nvGraphicFramePr>
        <p:xfrm>
          <a:off x="6205491" y="1180731"/>
          <a:ext cx="4536490" cy="4996553"/>
        </p:xfrm>
        <a:graphic>
          <a:graphicData uri="http://schemas.openxmlformats.org/drawingml/2006/table">
            <a:tbl>
              <a:tblPr firstRow="1" bandRow="1">
                <a:tableStyleId>{5C22544A-7EE6-4342-B048-85BDC9FD1C3A}</a:tableStyleId>
              </a:tblPr>
              <a:tblGrid>
                <a:gridCol w="3400147">
                  <a:extLst>
                    <a:ext uri="{9D8B030D-6E8A-4147-A177-3AD203B41FA5}">
                      <a16:colId xmlns:a16="http://schemas.microsoft.com/office/drawing/2014/main" xmlns="" val="3768685953"/>
                    </a:ext>
                  </a:extLst>
                </a:gridCol>
                <a:gridCol w="1136343">
                  <a:extLst>
                    <a:ext uri="{9D8B030D-6E8A-4147-A177-3AD203B41FA5}">
                      <a16:colId xmlns:a16="http://schemas.microsoft.com/office/drawing/2014/main" xmlns="" val="3804436794"/>
                    </a:ext>
                  </a:extLst>
                </a:gridCol>
              </a:tblGrid>
              <a:tr h="658568">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Lowest State AASCD Rates</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Rates</a:t>
                      </a:r>
                    </a:p>
                  </a:txBody>
                  <a:tcPr/>
                </a:tc>
                <a:extLst>
                  <a:ext uri="{0D108BD9-81ED-4DB2-BD59-A6C34878D82A}">
                    <a16:rowId xmlns:a16="http://schemas.microsoft.com/office/drawing/2014/main" xmlns="" val="828255509"/>
                  </a:ext>
                </a:extLst>
              </a:tr>
              <a:tr h="381798">
                <a:tc>
                  <a:txBody>
                    <a:bodyPr/>
                    <a:lstStyle/>
                    <a:p>
                      <a:r>
                        <a:rPr lang="en-US" dirty="0">
                          <a:latin typeface="Tahoma" panose="020B0604030504040204" pitchFamily="34" charset="0"/>
                          <a:ea typeface="Tahoma" panose="020B0604030504040204" pitchFamily="34" charset="0"/>
                          <a:cs typeface="Tahoma" panose="020B0604030504040204" pitchFamily="34" charset="0"/>
                        </a:rPr>
                        <a:t>Iowa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0.73%</a:t>
                      </a:r>
                    </a:p>
                  </a:txBody>
                  <a:tcPr/>
                </a:tc>
                <a:extLst>
                  <a:ext uri="{0D108BD9-81ED-4DB2-BD59-A6C34878D82A}">
                    <a16:rowId xmlns:a16="http://schemas.microsoft.com/office/drawing/2014/main" xmlns="" val="631918324"/>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New Hampshire</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0.85%</a:t>
                      </a:r>
                    </a:p>
                  </a:txBody>
                  <a:tcPr/>
                </a:tc>
                <a:extLst>
                  <a:ext uri="{0D108BD9-81ED-4DB2-BD59-A6C34878D82A}">
                    <a16:rowId xmlns:a16="http://schemas.microsoft.com/office/drawing/2014/main" xmlns="" val="3182734028"/>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New Mexico</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0.86%</a:t>
                      </a:r>
                    </a:p>
                  </a:txBody>
                  <a:tcPr/>
                </a:tc>
                <a:extLst>
                  <a:ext uri="{0D108BD9-81ED-4DB2-BD59-A6C34878D82A}">
                    <a16:rowId xmlns:a16="http://schemas.microsoft.com/office/drawing/2014/main" xmlns="" val="209138098"/>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South Carolina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0.89%</a:t>
                      </a:r>
                    </a:p>
                  </a:txBody>
                  <a:tcPr/>
                </a:tc>
                <a:extLst>
                  <a:ext uri="{0D108BD9-81ED-4DB2-BD59-A6C34878D82A}">
                    <a16:rowId xmlns:a16="http://schemas.microsoft.com/office/drawing/2014/main" xmlns="" val="1418027124"/>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Nevada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0.92%</a:t>
                      </a:r>
                    </a:p>
                  </a:txBody>
                  <a:tcPr/>
                </a:tc>
                <a:extLst>
                  <a:ext uri="{0D108BD9-81ED-4DB2-BD59-A6C34878D82A}">
                    <a16:rowId xmlns:a16="http://schemas.microsoft.com/office/drawing/2014/main" xmlns="" val="1723164962"/>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Maryland</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0.94%</a:t>
                      </a:r>
                    </a:p>
                  </a:txBody>
                  <a:tcPr/>
                </a:tc>
                <a:extLst>
                  <a:ext uri="{0D108BD9-81ED-4DB2-BD59-A6C34878D82A}">
                    <a16:rowId xmlns:a16="http://schemas.microsoft.com/office/drawing/2014/main" xmlns="" val="1624522577"/>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Wyoming</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0.99%</a:t>
                      </a:r>
                    </a:p>
                  </a:txBody>
                  <a:tcPr/>
                </a:tc>
                <a:extLst>
                  <a:ext uri="{0D108BD9-81ED-4DB2-BD59-A6C34878D82A}">
                    <a16:rowId xmlns:a16="http://schemas.microsoft.com/office/drawing/2014/main" xmlns="" val="1459740513"/>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Montana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1.01%</a:t>
                      </a:r>
                    </a:p>
                  </a:txBody>
                  <a:tcPr/>
                </a:tc>
                <a:extLst>
                  <a:ext uri="{0D108BD9-81ED-4DB2-BD59-A6C34878D82A}">
                    <a16:rowId xmlns:a16="http://schemas.microsoft.com/office/drawing/2014/main" xmlns="" val="3681366041"/>
                  </a:ext>
                </a:extLst>
              </a:tr>
              <a:tr h="408916">
                <a:tc>
                  <a:txBody>
                    <a:bodyPr/>
                    <a:lstStyle/>
                    <a:p>
                      <a:r>
                        <a:rPr lang="en-US" dirty="0">
                          <a:latin typeface="Tahoma" panose="020B0604030504040204" pitchFamily="34" charset="0"/>
                          <a:ea typeface="Tahoma" panose="020B0604030504040204" pitchFamily="34" charset="0"/>
                          <a:cs typeface="Tahoma" panose="020B0604030504040204" pitchFamily="34" charset="0"/>
                        </a:rPr>
                        <a:t>North Carolina</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1.01%</a:t>
                      </a:r>
                    </a:p>
                  </a:txBody>
                  <a:tcPr/>
                </a:tc>
                <a:extLst>
                  <a:ext uri="{0D108BD9-81ED-4DB2-BD59-A6C34878D82A}">
                    <a16:rowId xmlns:a16="http://schemas.microsoft.com/office/drawing/2014/main" xmlns="" val="1306183687"/>
                  </a:ext>
                </a:extLst>
              </a:tr>
              <a:tr h="684859">
                <a:tc>
                  <a:txBody>
                    <a:bodyPr/>
                    <a:lstStyle/>
                    <a:p>
                      <a:r>
                        <a:rPr lang="en-US" dirty="0">
                          <a:latin typeface="Tahoma" panose="020B0604030504040204" pitchFamily="34" charset="0"/>
                          <a:ea typeface="Tahoma" panose="020B0604030504040204" pitchFamily="34" charset="0"/>
                          <a:cs typeface="Tahoma" panose="020B0604030504040204" pitchFamily="34" charset="0"/>
                        </a:rPr>
                        <a:t>California, Colorado, Hawaii, and Washington</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1.02%</a:t>
                      </a:r>
                    </a:p>
                  </a:txBody>
                  <a:tcPr/>
                </a:tc>
                <a:extLst>
                  <a:ext uri="{0D108BD9-81ED-4DB2-BD59-A6C34878D82A}">
                    <a16:rowId xmlns:a16="http://schemas.microsoft.com/office/drawing/2014/main" xmlns="" val="1696589124"/>
                  </a:ext>
                </a:extLst>
              </a:tr>
            </a:tbl>
          </a:graphicData>
        </a:graphic>
      </p:graphicFrame>
    </p:spTree>
    <p:extLst>
      <p:ext uri="{BB962C8B-B14F-4D97-AF65-F5344CB8AC3E}">
        <p14:creationId xmlns:p14="http://schemas.microsoft.com/office/powerpoint/2010/main" val="2164006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7AA85FE-D9EA-43CD-882C-2BA6B25BC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145" y="1600200"/>
            <a:ext cx="9259529" cy="4267200"/>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920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0"/>
          <p:cNvSpPr txBox="1">
            <a:spLocks noGrp="1"/>
          </p:cNvSpPr>
          <p:nvPr>
            <p:ph type="title"/>
          </p:nvPr>
        </p:nvSpPr>
        <p:spPr>
          <a:xfrm>
            <a:off x="3826277" y="297980"/>
            <a:ext cx="3535921" cy="1143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Bell Curve</a:t>
            </a:r>
            <a:endParaRPr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300" name="Google Shape;300;p40"/>
          <p:cNvPicPr preferRelativeResize="0"/>
          <p:nvPr/>
        </p:nvPicPr>
        <p:blipFill>
          <a:blip r:embed="rId3">
            <a:alphaModFix/>
          </a:blip>
          <a:stretch>
            <a:fillRect/>
          </a:stretch>
        </p:blipFill>
        <p:spPr>
          <a:xfrm>
            <a:off x="610058" y="1700113"/>
            <a:ext cx="7459743" cy="4217810"/>
          </a:xfrm>
          <a:prstGeom prst="rect">
            <a:avLst/>
          </a:prstGeom>
          <a:noFill/>
          <a:ln w="28575">
            <a:solidFill>
              <a:schemeClr val="accent1"/>
            </a:solidFill>
          </a:ln>
        </p:spPr>
      </p:pic>
      <p:graphicFrame>
        <p:nvGraphicFramePr>
          <p:cNvPr id="5" name="Google Shape;301;p40">
            <a:extLst>
              <a:ext uri="{FF2B5EF4-FFF2-40B4-BE49-F238E27FC236}">
                <a16:creationId xmlns:a16="http://schemas.microsoft.com/office/drawing/2014/main" xmlns="" id="{819E9216-A588-4EC6-B509-99F252DC3E7B}"/>
              </a:ext>
            </a:extLst>
          </p:cNvPr>
          <p:cNvGraphicFramePr/>
          <p:nvPr>
            <p:extLst>
              <p:ext uri="{D42A27DB-BD31-4B8C-83A1-F6EECF244321}">
                <p14:modId xmlns:p14="http://schemas.microsoft.com/office/powerpoint/2010/main" val="1692035150"/>
              </p:ext>
            </p:extLst>
          </p:nvPr>
        </p:nvGraphicFramePr>
        <p:xfrm>
          <a:off x="8267188" y="2649042"/>
          <a:ext cx="2794389" cy="3305376"/>
        </p:xfrm>
        <a:graphic>
          <a:graphicData uri="http://schemas.openxmlformats.org/drawingml/2006/table">
            <a:tbl>
              <a:tblPr>
                <a:noFill/>
              </a:tblPr>
              <a:tblGrid>
                <a:gridCol w="1018855">
                  <a:extLst>
                    <a:ext uri="{9D8B030D-6E8A-4147-A177-3AD203B41FA5}">
                      <a16:colId xmlns:a16="http://schemas.microsoft.com/office/drawing/2014/main" xmlns="" val="20000"/>
                    </a:ext>
                  </a:extLst>
                </a:gridCol>
                <a:gridCol w="1775534">
                  <a:extLst>
                    <a:ext uri="{9D8B030D-6E8A-4147-A177-3AD203B41FA5}">
                      <a16:colId xmlns:a16="http://schemas.microsoft.com/office/drawing/2014/main" xmlns="" val="20001"/>
                    </a:ext>
                  </a:extLst>
                </a:gridCol>
              </a:tblGrid>
              <a:tr h="73112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b="1" dirty="0">
                          <a:solidFill>
                            <a:srgbClr val="FFFFFF"/>
                          </a:solidFill>
                        </a:rPr>
                        <a:t>IQ</a:t>
                      </a:r>
                      <a:endParaRPr b="1" dirty="0">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b="1" dirty="0">
                          <a:solidFill>
                            <a:srgbClr val="FFFFFF"/>
                          </a:solidFill>
                        </a:rPr>
                        <a:t>Cumulative Percentages</a:t>
                      </a:r>
                      <a:endParaRPr b="1" dirty="0">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10000"/>
                  </a:ext>
                </a:extLst>
              </a:tr>
              <a:tr h="4709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a:solidFill>
                            <a:srgbClr val="FFFFFF"/>
                          </a:solidFill>
                        </a:rPr>
                        <a:t>75 </a:t>
                      </a:r>
                      <a:endParaRPr>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solidFill>
                            <a:srgbClr val="FFFFFF"/>
                          </a:solidFill>
                        </a:rPr>
                        <a:t>5.0%</a:t>
                      </a:r>
                      <a:endParaRPr dirty="0">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10001"/>
                  </a:ext>
                </a:extLst>
              </a:tr>
              <a:tr h="4709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a:solidFill>
                            <a:srgbClr val="FFFFFF"/>
                          </a:solidFill>
                        </a:rPr>
                        <a:t>70 </a:t>
                      </a:r>
                      <a:endParaRPr>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solidFill>
                            <a:srgbClr val="FFFFFF"/>
                          </a:solidFill>
                        </a:rPr>
                        <a:t>2.3% </a:t>
                      </a:r>
                      <a:endParaRPr dirty="0">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10002"/>
                  </a:ext>
                </a:extLst>
              </a:tr>
              <a:tr h="4709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a:solidFill>
                            <a:srgbClr val="FFFFFF"/>
                          </a:solidFill>
                        </a:rPr>
                        <a:t>65 </a:t>
                      </a:r>
                      <a:endParaRPr>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solidFill>
                            <a:srgbClr val="FFFFFF"/>
                          </a:solidFill>
                        </a:rPr>
                        <a:t>1.0%</a:t>
                      </a:r>
                      <a:endParaRPr dirty="0">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10003"/>
                  </a:ext>
                </a:extLst>
              </a:tr>
              <a:tr h="4709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a:solidFill>
                            <a:srgbClr val="FFFFFF"/>
                          </a:solidFill>
                        </a:rPr>
                        <a:t>63 </a:t>
                      </a:r>
                      <a:endParaRPr>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solidFill>
                            <a:srgbClr val="FFFFFF"/>
                          </a:solidFill>
                        </a:rPr>
                        <a:t>0.7%</a:t>
                      </a:r>
                      <a:endParaRPr dirty="0">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10004"/>
                  </a:ext>
                </a:extLst>
              </a:tr>
              <a:tr h="4709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a:solidFill>
                            <a:srgbClr val="FFFFFF"/>
                          </a:solidFill>
                        </a:rPr>
                        <a:t>55 </a:t>
                      </a:r>
                      <a:endParaRPr>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solidFill>
                            <a:srgbClr val="FFFFFF"/>
                          </a:solidFill>
                        </a:rPr>
                        <a:t>0.1% </a:t>
                      </a:r>
                      <a:endParaRPr dirty="0">
                        <a:solidFill>
                          <a:srgbClr val="FFFFFF"/>
                        </a:solidFill>
                      </a:endParaRPr>
                    </a:p>
                  </a:txBody>
                  <a:tcPr marL="28575" marR="28575" marT="91425" marB="91425" anchor="b">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F7DAA6E-6A3B-428F-AE6D-BD368A3EE2F9}"/>
              </a:ext>
            </a:extLst>
          </p:cNvPr>
          <p:cNvPicPr>
            <a:picLocks noChangeAspect="1"/>
          </p:cNvPicPr>
          <p:nvPr/>
        </p:nvPicPr>
        <p:blipFill>
          <a:blip r:embed="rId2"/>
          <a:stretch>
            <a:fillRect/>
          </a:stretch>
        </p:blipFill>
        <p:spPr>
          <a:xfrm>
            <a:off x="781235" y="671279"/>
            <a:ext cx="9822939" cy="5818298"/>
          </a:xfrm>
          <a:prstGeom prst="rect">
            <a:avLst/>
          </a:prstGeom>
          <a:ln w="38100">
            <a:solidFill>
              <a:schemeClr val="accent1"/>
            </a:solidFill>
          </a:ln>
        </p:spPr>
      </p:pic>
    </p:spTree>
    <p:extLst>
      <p:ext uri="{BB962C8B-B14F-4D97-AF65-F5344CB8AC3E}">
        <p14:creationId xmlns:p14="http://schemas.microsoft.com/office/powerpoint/2010/main" val="5098893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447D46-F766-4618-B705-EFC945EFBDFA}"/>
              </a:ext>
            </a:extLst>
          </p:cNvPr>
          <p:cNvPicPr>
            <a:picLocks noChangeAspect="1"/>
          </p:cNvPicPr>
          <p:nvPr/>
        </p:nvPicPr>
        <p:blipFill>
          <a:blip r:embed="rId2"/>
          <a:stretch>
            <a:fillRect/>
          </a:stretch>
        </p:blipFill>
        <p:spPr>
          <a:xfrm>
            <a:off x="1841350" y="118733"/>
            <a:ext cx="8217050" cy="6585530"/>
          </a:xfrm>
          <a:prstGeom prst="rect">
            <a:avLst/>
          </a:prstGeom>
          <a:ln w="38100">
            <a:solidFill>
              <a:schemeClr val="accent1"/>
            </a:solidFill>
          </a:ln>
        </p:spPr>
      </p:pic>
    </p:spTree>
    <p:extLst>
      <p:ext uri="{BB962C8B-B14F-4D97-AF65-F5344CB8AC3E}">
        <p14:creationId xmlns:p14="http://schemas.microsoft.com/office/powerpoint/2010/main" val="1292797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0BA0BAD-13CC-4387-9C9B-B2D76E009F17}"/>
              </a:ext>
            </a:extLst>
          </p:cNvPr>
          <p:cNvPicPr>
            <a:picLocks noChangeAspect="1"/>
          </p:cNvPicPr>
          <p:nvPr/>
        </p:nvPicPr>
        <p:blipFill>
          <a:blip r:embed="rId2"/>
          <a:stretch>
            <a:fillRect/>
          </a:stretch>
        </p:blipFill>
        <p:spPr>
          <a:xfrm>
            <a:off x="663937" y="799532"/>
            <a:ext cx="10572092" cy="5494735"/>
          </a:xfrm>
          <a:prstGeom prst="rect">
            <a:avLst/>
          </a:prstGeom>
          <a:ln w="38100">
            <a:solidFill>
              <a:schemeClr val="accent1"/>
            </a:solidFill>
          </a:ln>
        </p:spPr>
      </p:pic>
    </p:spTree>
    <p:extLst>
      <p:ext uri="{BB962C8B-B14F-4D97-AF65-F5344CB8AC3E}">
        <p14:creationId xmlns:p14="http://schemas.microsoft.com/office/powerpoint/2010/main" val="3830908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45" y="243722"/>
            <a:ext cx="10528663" cy="923744"/>
          </a:xfrm>
        </p:spPr>
        <p:txBody>
          <a:bodyPr>
            <a:normAutofit/>
          </a:bodyPr>
          <a:lstStyle/>
          <a:p>
            <a:r>
              <a:rPr lang="en-US" b="1" dirty="0">
                <a:solidFill>
                  <a:srgbClr val="002060"/>
                </a:solidFill>
                <a:latin typeface="Tahoma" panose="020B0604030504040204" pitchFamily="34" charset="0"/>
                <a:ea typeface="Tahoma" panose="020B0604030504040204" pitchFamily="34" charset="0"/>
                <a:cs typeface="Tahoma" panose="020B0604030504040204" pitchFamily="34" charset="0"/>
              </a:rPr>
              <a:t>1% Threshold</a:t>
            </a:r>
          </a:p>
        </p:txBody>
      </p:sp>
      <p:sp>
        <p:nvSpPr>
          <p:cNvPr id="3" name="Content Placeholder 2"/>
          <p:cNvSpPr>
            <a:spLocks noGrp="1"/>
          </p:cNvSpPr>
          <p:nvPr>
            <p:ph idx="1"/>
          </p:nvPr>
        </p:nvSpPr>
        <p:spPr>
          <a:xfrm>
            <a:off x="825622" y="2141777"/>
            <a:ext cx="10201385" cy="3584997"/>
          </a:xfrm>
        </p:spPr>
        <p:txBody>
          <a:bodyPr>
            <a:normAutofit/>
          </a:bodyPr>
          <a:lstStyle/>
          <a:p>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The total number of students assessed using an alternate assessment may </a:t>
            </a:r>
            <a:r>
              <a:rPr lang="en-US" sz="2800" b="1" u="sng" dirty="0">
                <a:solidFill>
                  <a:srgbClr val="002060"/>
                </a:solidFill>
                <a:latin typeface="Tahoma" panose="020B0604030504040204" pitchFamily="34" charset="0"/>
                <a:ea typeface="Tahoma" panose="020B0604030504040204" pitchFamily="34" charset="0"/>
                <a:cs typeface="Tahoma" panose="020B0604030504040204" pitchFamily="34" charset="0"/>
              </a:rPr>
              <a:t>not</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exceed 1% of the </a:t>
            </a:r>
            <a:r>
              <a:rPr lang="en-US" sz="2800" b="1" u="sng" dirty="0">
                <a:solidFill>
                  <a:srgbClr val="002060"/>
                </a:solidFill>
                <a:latin typeface="Tahoma" panose="020B0604030504040204" pitchFamily="34" charset="0"/>
                <a:ea typeface="Tahoma" panose="020B0604030504040204" pitchFamily="34" charset="0"/>
                <a:cs typeface="Tahoma" panose="020B0604030504040204" pitchFamily="34" charset="0"/>
              </a:rPr>
              <a:t>total</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number of students in the state who are </a:t>
            </a:r>
            <a:r>
              <a:rPr lang="en-US" sz="2800" b="1" u="sng" dirty="0">
                <a:solidFill>
                  <a:srgbClr val="002060"/>
                </a:solidFill>
                <a:latin typeface="Tahoma" panose="020B0604030504040204" pitchFamily="34" charset="0"/>
                <a:ea typeface="Tahoma" panose="020B0604030504040204" pitchFamily="34" charset="0"/>
                <a:cs typeface="Tahoma" panose="020B0604030504040204" pitchFamily="34" charset="0"/>
              </a:rPr>
              <a:t>assessed</a:t>
            </a:r>
            <a:r>
              <a:rPr lang="en-US" sz="2800" dirty="0">
                <a:solidFill>
                  <a:srgbClr val="002060"/>
                </a:solidFill>
                <a:latin typeface="Tahoma" panose="020B0604030504040204" pitchFamily="34" charset="0"/>
                <a:ea typeface="Tahoma" panose="020B0604030504040204" pitchFamily="34" charset="0"/>
                <a:cs typeface="Tahoma" panose="020B0604030504040204" pitchFamily="34" charset="0"/>
              </a:rPr>
              <a:t> in a subject. </a:t>
            </a:r>
          </a:p>
          <a:p>
            <a:pPr marL="0" indent="0">
              <a:buNone/>
            </a:pPr>
            <a:endParaRPr lang="en-US" dirty="0"/>
          </a:p>
        </p:txBody>
      </p:sp>
      <p:pic>
        <p:nvPicPr>
          <p:cNvPr id="4" name="Picture 3">
            <a:extLst>
              <a:ext uri="{FF2B5EF4-FFF2-40B4-BE49-F238E27FC236}">
                <a16:creationId xmlns:a16="http://schemas.microsoft.com/office/drawing/2014/main" xmlns="" id="{613370BD-C0BD-4483-A6F3-DD168C46B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2361" y="5718573"/>
            <a:ext cx="1970843" cy="795159"/>
          </a:xfrm>
          <a:prstGeom prst="rect">
            <a:avLst/>
          </a:prstGeom>
        </p:spPr>
      </p:pic>
    </p:spTree>
    <p:extLst>
      <p:ext uri="{BB962C8B-B14F-4D97-AF65-F5344CB8AC3E}">
        <p14:creationId xmlns:p14="http://schemas.microsoft.com/office/powerpoint/2010/main" val="34976919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3416DB-9FE2-4EE2-80D9-E75E8AE0DB64}"/>
              </a:ext>
            </a:extLst>
          </p:cNvPr>
          <p:cNvSpPr>
            <a:spLocks noGrp="1"/>
          </p:cNvSpPr>
          <p:nvPr>
            <p:ph type="title"/>
          </p:nvPr>
        </p:nvSpPr>
        <p:spPr>
          <a:xfrm>
            <a:off x="612559" y="187666"/>
            <a:ext cx="9692640" cy="700101"/>
          </a:xfrm>
        </p:spPr>
        <p:txBody>
          <a:bodyPr/>
          <a:lstStyle/>
          <a:p>
            <a:r>
              <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2018-2019 Calculation of Data</a:t>
            </a:r>
          </a:p>
        </p:txBody>
      </p:sp>
      <p:sp>
        <p:nvSpPr>
          <p:cNvPr id="3" name="Content Placeholder 2">
            <a:extLst>
              <a:ext uri="{FF2B5EF4-FFF2-40B4-BE49-F238E27FC236}">
                <a16:creationId xmlns:a16="http://schemas.microsoft.com/office/drawing/2014/main" xmlns="" id="{8FF40FAD-509A-4616-8EDF-34B6B7BC428D}"/>
              </a:ext>
            </a:extLst>
          </p:cNvPr>
          <p:cNvSpPr>
            <a:spLocks noGrp="1"/>
          </p:cNvSpPr>
          <p:nvPr>
            <p:ph idx="1"/>
          </p:nvPr>
        </p:nvSpPr>
        <p:spPr>
          <a:xfrm>
            <a:off x="390617" y="1296140"/>
            <a:ext cx="10910657" cy="5264458"/>
          </a:xfrm>
        </p:spPr>
        <p:txBody>
          <a:bodyPr>
            <a:normAutofit/>
          </a:bodyPr>
          <a:lstStyle/>
          <a:p>
            <a:r>
              <a:rPr lang="en-US" sz="28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Reading</a:t>
            </a:r>
            <a:endParaRPr lang="en-US" sz="23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reading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the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Alabama Alternate Assessment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 grades 3-8 and 10</a:t>
            </a:r>
          </a:p>
          <a:p>
            <a:pPr lvl="1">
              <a:buFont typeface="Arial" panose="020B0604020202020204" pitchFamily="34" charset="0"/>
              <a:buChar char="•"/>
            </a:pP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reading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Scantron grades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3-8</a:t>
            </a:r>
          </a:p>
          <a:p>
            <a:pPr lvl="1">
              <a:buFont typeface="Arial" panose="020B0604020202020204" pitchFamily="34" charset="0"/>
              <a:buChar char="•"/>
            </a:pP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reading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ACT with Writing grade 11</a:t>
            </a:r>
          </a:p>
          <a:p>
            <a:pPr lvl="1">
              <a:buFont typeface="Arial" panose="020B0604020202020204" pitchFamily="34" charset="0"/>
              <a:buChar char="•"/>
            </a:pP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reading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ACCESS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and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Alternate ACCESS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 grades 3-8 and 10</a:t>
            </a:r>
          </a:p>
          <a:p>
            <a:pPr marL="274320" lvl="1" indent="0">
              <a:buNone/>
            </a:pPr>
            <a:endParaRPr lang="en-US" sz="21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a:p>
            <a:endParaRPr lang="en-US" dirty="0"/>
          </a:p>
        </p:txBody>
      </p:sp>
    </p:spTree>
    <p:extLst>
      <p:ext uri="{BB962C8B-B14F-4D97-AF65-F5344CB8AC3E}">
        <p14:creationId xmlns:p14="http://schemas.microsoft.com/office/powerpoint/2010/main" val="2291120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7FDB5-5729-4BDD-AA64-F9CD66D55691}"/>
              </a:ext>
            </a:extLst>
          </p:cNvPr>
          <p:cNvSpPr>
            <a:spLocks noGrp="1"/>
          </p:cNvSpPr>
          <p:nvPr>
            <p:ph type="title"/>
          </p:nvPr>
        </p:nvSpPr>
        <p:spPr>
          <a:xfrm>
            <a:off x="621437" y="294198"/>
            <a:ext cx="10333075" cy="771122"/>
          </a:xfrm>
        </p:spPr>
        <p:txBody>
          <a:bodyPr/>
          <a:lstStyle/>
          <a:p>
            <a:r>
              <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2018-2019 Calculation of Data</a:t>
            </a:r>
          </a:p>
        </p:txBody>
      </p:sp>
      <p:sp>
        <p:nvSpPr>
          <p:cNvPr id="3" name="Content Placeholder 2">
            <a:extLst>
              <a:ext uri="{FF2B5EF4-FFF2-40B4-BE49-F238E27FC236}">
                <a16:creationId xmlns:a16="http://schemas.microsoft.com/office/drawing/2014/main" xmlns="" id="{005B8E0B-9149-4D9A-B8DE-65EA66272747}"/>
              </a:ext>
            </a:extLst>
          </p:cNvPr>
          <p:cNvSpPr>
            <a:spLocks noGrp="1"/>
          </p:cNvSpPr>
          <p:nvPr>
            <p:ph idx="1"/>
          </p:nvPr>
        </p:nvSpPr>
        <p:spPr>
          <a:xfrm>
            <a:off x="559293" y="1828800"/>
            <a:ext cx="10635449" cy="4351337"/>
          </a:xfrm>
        </p:spPr>
        <p:txBody>
          <a:bodyPr/>
          <a:lstStyle/>
          <a:p>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Math</a:t>
            </a: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mathematics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the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Alabama Alternate Assessment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 grades 3-8 and 10</a:t>
            </a:r>
          </a:p>
          <a:p>
            <a:pPr lvl="1">
              <a:buFont typeface="Arial" panose="020B0604020202020204" pitchFamily="34" charset="0"/>
              <a:buChar char="•"/>
            </a:pP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mathematics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Scantron grades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3-8</a:t>
            </a:r>
          </a:p>
          <a:p>
            <a:pPr lvl="1">
              <a:buFont typeface="Arial" panose="020B0604020202020204" pitchFamily="34" charset="0"/>
              <a:buChar char="•"/>
            </a:pP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mathematics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ACT with Writing grade 11</a:t>
            </a:r>
          </a:p>
          <a:p>
            <a:pPr marL="0" indent="0">
              <a:buNone/>
            </a:pPr>
            <a:endParaRPr lang="en-US" dirty="0"/>
          </a:p>
        </p:txBody>
      </p:sp>
    </p:spTree>
    <p:extLst>
      <p:ext uri="{BB962C8B-B14F-4D97-AF65-F5344CB8AC3E}">
        <p14:creationId xmlns:p14="http://schemas.microsoft.com/office/powerpoint/2010/main" val="2852723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7A89F8-09C9-45EB-B77B-C327412D4F10}"/>
              </a:ext>
            </a:extLst>
          </p:cNvPr>
          <p:cNvSpPr>
            <a:spLocks noGrp="1"/>
          </p:cNvSpPr>
          <p:nvPr>
            <p:ph type="title"/>
          </p:nvPr>
        </p:nvSpPr>
        <p:spPr>
          <a:xfrm>
            <a:off x="585927" y="294198"/>
            <a:ext cx="10368586" cy="708979"/>
          </a:xfrm>
        </p:spPr>
        <p:txBody>
          <a:bodyPr/>
          <a:lstStyle/>
          <a:p>
            <a:r>
              <a:rPr lang="en-US"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2018-2019 Calculation of Data</a:t>
            </a:r>
          </a:p>
        </p:txBody>
      </p:sp>
      <p:sp>
        <p:nvSpPr>
          <p:cNvPr id="3" name="Content Placeholder 2">
            <a:extLst>
              <a:ext uri="{FF2B5EF4-FFF2-40B4-BE49-F238E27FC236}">
                <a16:creationId xmlns:a16="http://schemas.microsoft.com/office/drawing/2014/main" xmlns="" id="{8F51C463-066F-438D-9FF1-8CE498F9EF20}"/>
              </a:ext>
            </a:extLst>
          </p:cNvPr>
          <p:cNvSpPr>
            <a:spLocks noGrp="1"/>
          </p:cNvSpPr>
          <p:nvPr>
            <p:ph idx="1"/>
          </p:nvPr>
        </p:nvSpPr>
        <p:spPr>
          <a:xfrm>
            <a:off x="452761" y="1828800"/>
            <a:ext cx="10741981" cy="4351337"/>
          </a:xfrm>
        </p:spPr>
        <p:txBody>
          <a:bodyPr/>
          <a:lstStyle/>
          <a:p>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Science</a:t>
            </a: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science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the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Alabama Alternate Assessment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 grades 5, 7 and 10.</a:t>
            </a:r>
          </a:p>
          <a:p>
            <a:pPr lvl="1">
              <a:buFont typeface="Arial" panose="020B0604020202020204" pitchFamily="34" charset="0"/>
              <a:buChar char="•"/>
            </a:pP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science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Scantron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 grades 5 and 7.  </a:t>
            </a:r>
          </a:p>
          <a:p>
            <a:pPr lvl="1">
              <a:buFont typeface="Arial" panose="020B0604020202020204" pitchFamily="34" charset="0"/>
              <a:buChar char="•"/>
            </a:pP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lvl="1">
              <a:buFont typeface="Arial" panose="020B0604020202020204" pitchFamily="34" charset="0"/>
              <a:buChar char="•"/>
            </a:pP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Total number of students who participated in </a:t>
            </a:r>
            <a:r>
              <a:rPr lang="en-US"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science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on </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ACT with Writing </a:t>
            </a:r>
            <a:r>
              <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grade 11</a:t>
            </a:r>
            <a:r>
              <a:rPr lang="en-US" sz="2400" i="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endParaRPr lang="en-US" sz="24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876517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28CF0CBA-CDD0-48DD-B079-8AB30A8416DA}"/>
              </a:ext>
            </a:extLst>
          </p:cNvPr>
          <p:cNvGraphicFramePr>
            <a:graphicFrameLocks noGrp="1"/>
          </p:cNvGraphicFramePr>
          <p:nvPr>
            <p:extLst>
              <p:ext uri="{D42A27DB-BD31-4B8C-83A1-F6EECF244321}">
                <p14:modId xmlns:p14="http://schemas.microsoft.com/office/powerpoint/2010/main" val="1805724362"/>
              </p:ext>
            </p:extLst>
          </p:nvPr>
        </p:nvGraphicFramePr>
        <p:xfrm>
          <a:off x="699795" y="233265"/>
          <a:ext cx="10181147" cy="6410289"/>
        </p:xfrm>
        <a:graphic>
          <a:graphicData uri="http://schemas.openxmlformats.org/drawingml/2006/table">
            <a:tbl>
              <a:tblPr firstRow="1" firstCol="1" bandRow="1">
                <a:tableStyleId>{5C22544A-7EE6-4342-B048-85BDC9FD1C3A}</a:tableStyleId>
              </a:tblPr>
              <a:tblGrid>
                <a:gridCol w="1908579">
                  <a:extLst>
                    <a:ext uri="{9D8B030D-6E8A-4147-A177-3AD203B41FA5}">
                      <a16:colId xmlns:a16="http://schemas.microsoft.com/office/drawing/2014/main" xmlns="" val="2983452661"/>
                    </a:ext>
                  </a:extLst>
                </a:gridCol>
                <a:gridCol w="8272568">
                  <a:extLst>
                    <a:ext uri="{9D8B030D-6E8A-4147-A177-3AD203B41FA5}">
                      <a16:colId xmlns:a16="http://schemas.microsoft.com/office/drawing/2014/main" xmlns="" val="4169437324"/>
                    </a:ext>
                  </a:extLst>
                </a:gridCol>
              </a:tblGrid>
              <a:tr h="1866589">
                <a:tc>
                  <a:txBody>
                    <a:bodyPr/>
                    <a:lstStyle/>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Academic Needs</a:t>
                      </a:r>
                    </a:p>
                  </a:txBody>
                  <a:tcPr marL="68580" marR="68580" marT="0" marB="0"/>
                </a:tc>
                <a:tc>
                  <a:txBody>
                    <a:bodyPr/>
                    <a:lstStyle/>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“Has demonstrated the ability to learn at a level that is close to same age peers”</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Below grade level in written expression &amp; reading comprehension </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When independently reading a grade level or lower level text, struggles with some of the words and with comprehension</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Reading level – 4</a:t>
                      </a:r>
                      <a:r>
                        <a:rPr lang="en-US" sz="1800" baseline="30000" dirty="0">
                          <a:effectLst/>
                          <a:latin typeface="Tahoma" panose="020B0604030504040204" pitchFamily="34" charset="0"/>
                          <a:ea typeface="Tahoma" panose="020B0604030504040204" pitchFamily="34" charset="0"/>
                          <a:cs typeface="Tahoma" panose="020B0604030504040204" pitchFamily="34" charset="0"/>
                        </a:rPr>
                        <a:t>th</a:t>
                      </a:r>
                      <a:r>
                        <a:rPr lang="en-US" sz="1800" dirty="0">
                          <a:effectLst/>
                          <a:latin typeface="Tahoma" panose="020B0604030504040204" pitchFamily="34" charset="0"/>
                          <a:ea typeface="Tahoma" panose="020B0604030504040204" pitchFamily="34" charset="0"/>
                          <a:cs typeface="Tahoma" panose="020B0604030504040204" pitchFamily="34" charset="0"/>
                        </a:rPr>
                        <a:t> grade level </a:t>
                      </a:r>
                    </a:p>
                  </a:txBody>
                  <a:tcPr marL="68580" marR="68580" marT="0" marB="0"/>
                </a:tc>
                <a:extLst>
                  <a:ext uri="{0D108BD9-81ED-4DB2-BD59-A6C34878D82A}">
                    <a16:rowId xmlns:a16="http://schemas.microsoft.com/office/drawing/2014/main" xmlns="" val="2767042809"/>
                  </a:ext>
                </a:extLst>
              </a:tr>
              <a:tr h="791860">
                <a:tc>
                  <a:txBody>
                    <a:bodyPr/>
                    <a:lstStyle/>
                    <a:p>
                      <a:pPr marL="0" marR="0">
                        <a:lnSpc>
                          <a:spcPct val="107000"/>
                        </a:lnSpc>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Reading Goal</a:t>
                      </a:r>
                    </a:p>
                  </a:txBody>
                  <a:tcPr marL="68580" marR="68580" marT="0" marB="0"/>
                </a:tc>
                <a:tc>
                  <a:txBody>
                    <a:bodyPr/>
                    <a:lstStyle/>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(R.ES.7.1) …will be able to independently read a 5.0 level passage or text and answer comprehension questions including identifying topic sentence …  </a:t>
                      </a:r>
                    </a:p>
                  </a:txBody>
                  <a:tcPr marL="68580" marR="68580" marT="0" marB="0"/>
                </a:tc>
                <a:extLst>
                  <a:ext uri="{0D108BD9-81ED-4DB2-BD59-A6C34878D82A}">
                    <a16:rowId xmlns:a16="http://schemas.microsoft.com/office/drawing/2014/main" xmlns="" val="2167743334"/>
                  </a:ext>
                </a:extLst>
              </a:tr>
              <a:tr h="3209648">
                <a:tc>
                  <a:txBody>
                    <a:bodyPr/>
                    <a:lstStyle/>
                    <a:p>
                      <a:pPr marL="0" marR="0">
                        <a:lnSpc>
                          <a:spcPct val="107000"/>
                        </a:lnSpc>
                        <a:spcBef>
                          <a:spcPts val="0"/>
                        </a:spcBef>
                        <a:spcAft>
                          <a:spcPts val="0"/>
                        </a:spcAft>
                      </a:pPr>
                      <a:r>
                        <a:rPr lang="en-US" sz="1800">
                          <a:effectLst/>
                          <a:latin typeface="Tahoma" panose="020B0604030504040204" pitchFamily="34" charset="0"/>
                          <a:ea typeface="Tahoma" panose="020B0604030504040204" pitchFamily="34" charset="0"/>
                          <a:cs typeface="Tahoma" panose="020B0604030504040204" pitchFamily="34" charset="0"/>
                        </a:rPr>
                        <a:t>Developmental &amp; Functional Needs</a:t>
                      </a:r>
                    </a:p>
                  </a:txBody>
                  <a:tcPr marL="68580" marR="68580" marT="0" marB="0"/>
                </a:tc>
                <a:tc>
                  <a:txBody>
                    <a:bodyPr/>
                    <a:lstStyle/>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“..is close to a level consistent with same age peers”</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Can keep up with belongings and independently cares  for self</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Continues to struggle with behaviors in general education setting </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Has made progress but continues to take responsibility and doesn’t like to be criticized </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Argues and makes excuses </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Has matured and takes redirection in appropriate manner most of the time </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Able to follow rules of conversational turn taking consistently in small group setting </a:t>
                      </a:r>
                    </a:p>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Enjoys interacting with others but continues to have difficulty providing relevant information and staying on topic sometimes </a:t>
                      </a:r>
                    </a:p>
                  </a:txBody>
                  <a:tcPr marL="68580" marR="68580" marT="0" marB="0"/>
                </a:tc>
                <a:extLst>
                  <a:ext uri="{0D108BD9-81ED-4DB2-BD59-A6C34878D82A}">
                    <a16:rowId xmlns:a16="http://schemas.microsoft.com/office/drawing/2014/main" xmlns="" val="2514037892"/>
                  </a:ext>
                </a:extLst>
              </a:tr>
              <a:tr h="523373">
                <a:tc>
                  <a:txBody>
                    <a:bodyPr/>
                    <a:lstStyle/>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Transportation </a:t>
                      </a:r>
                    </a:p>
                  </a:txBody>
                  <a:tcPr marL="68580" marR="68580" marT="0" marB="0"/>
                </a:tc>
                <a:tc>
                  <a:txBody>
                    <a:bodyPr/>
                    <a:lstStyle/>
                    <a:p>
                      <a:pPr marL="0" marR="0">
                        <a:lnSpc>
                          <a:spcPct val="107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Regular Bus </a:t>
                      </a:r>
                    </a:p>
                  </a:txBody>
                  <a:tcPr marL="68580" marR="68580" marT="0" marB="0"/>
                </a:tc>
                <a:extLst>
                  <a:ext uri="{0D108BD9-81ED-4DB2-BD59-A6C34878D82A}">
                    <a16:rowId xmlns:a16="http://schemas.microsoft.com/office/drawing/2014/main" xmlns="" val="1483473624"/>
                  </a:ext>
                </a:extLst>
              </a:tr>
            </a:tbl>
          </a:graphicData>
        </a:graphic>
      </p:graphicFrame>
    </p:spTree>
    <p:extLst>
      <p:ext uri="{BB962C8B-B14F-4D97-AF65-F5344CB8AC3E}">
        <p14:creationId xmlns:p14="http://schemas.microsoft.com/office/powerpoint/2010/main" val="33987409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3B4E02-C0A6-4C1C-9B67-1C9B04F2D559}"/>
              </a:ext>
            </a:extLst>
          </p:cNvPr>
          <p:cNvSpPr>
            <a:spLocks noGrp="1"/>
          </p:cNvSpPr>
          <p:nvPr>
            <p:ph type="title"/>
          </p:nvPr>
        </p:nvSpPr>
        <p:spPr>
          <a:xfrm>
            <a:off x="727788" y="98255"/>
            <a:ext cx="10226724" cy="508235"/>
          </a:xfrm>
        </p:spPr>
        <p:txBody>
          <a:bodyPr>
            <a:normAutofit fontScale="90000"/>
          </a:bodyPr>
          <a:lstStyle/>
          <a:p>
            <a:r>
              <a:rPr lang="en-US" sz="3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Digging into </a:t>
            </a:r>
            <a:r>
              <a:rPr lang="en-US" sz="3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Alternate Data</a:t>
            </a:r>
          </a:p>
        </p:txBody>
      </p:sp>
      <p:graphicFrame>
        <p:nvGraphicFramePr>
          <p:cNvPr id="4" name="Content Placeholder 3">
            <a:extLst>
              <a:ext uri="{FF2B5EF4-FFF2-40B4-BE49-F238E27FC236}">
                <a16:creationId xmlns:a16="http://schemas.microsoft.com/office/drawing/2014/main" xmlns="" id="{A7D9D802-BC76-4C2E-8E4F-3B7584C92763}"/>
              </a:ext>
            </a:extLst>
          </p:cNvPr>
          <p:cNvGraphicFramePr>
            <a:graphicFrameLocks noGrp="1"/>
          </p:cNvGraphicFramePr>
          <p:nvPr>
            <p:ph idx="1"/>
            <p:extLst>
              <p:ext uri="{D42A27DB-BD31-4B8C-83A1-F6EECF244321}">
                <p14:modId xmlns:p14="http://schemas.microsoft.com/office/powerpoint/2010/main" val="3619392746"/>
              </p:ext>
            </p:extLst>
          </p:nvPr>
        </p:nvGraphicFramePr>
        <p:xfrm>
          <a:off x="578498" y="727788"/>
          <a:ext cx="10571584" cy="5948518"/>
        </p:xfrm>
        <a:graphic>
          <a:graphicData uri="http://schemas.openxmlformats.org/drawingml/2006/table">
            <a:tbl>
              <a:tblPr firstRow="1" bandRow="1">
                <a:tableStyleId>{5C22544A-7EE6-4342-B048-85BDC9FD1C3A}</a:tableStyleId>
              </a:tblPr>
              <a:tblGrid>
                <a:gridCol w="876423">
                  <a:extLst>
                    <a:ext uri="{9D8B030D-6E8A-4147-A177-3AD203B41FA5}">
                      <a16:colId xmlns:a16="http://schemas.microsoft.com/office/drawing/2014/main" xmlns="" val="419545088"/>
                    </a:ext>
                  </a:extLst>
                </a:gridCol>
                <a:gridCol w="792710">
                  <a:extLst>
                    <a:ext uri="{9D8B030D-6E8A-4147-A177-3AD203B41FA5}">
                      <a16:colId xmlns:a16="http://schemas.microsoft.com/office/drawing/2014/main" xmlns="" val="3806568848"/>
                    </a:ext>
                  </a:extLst>
                </a:gridCol>
                <a:gridCol w="1525962">
                  <a:extLst>
                    <a:ext uri="{9D8B030D-6E8A-4147-A177-3AD203B41FA5}">
                      <a16:colId xmlns:a16="http://schemas.microsoft.com/office/drawing/2014/main" xmlns="" val="3972367533"/>
                    </a:ext>
                  </a:extLst>
                </a:gridCol>
                <a:gridCol w="944892">
                  <a:extLst>
                    <a:ext uri="{9D8B030D-6E8A-4147-A177-3AD203B41FA5}">
                      <a16:colId xmlns:a16="http://schemas.microsoft.com/office/drawing/2014/main" xmlns="" val="1167457762"/>
                    </a:ext>
                  </a:extLst>
                </a:gridCol>
                <a:gridCol w="1387634">
                  <a:extLst>
                    <a:ext uri="{9D8B030D-6E8A-4147-A177-3AD203B41FA5}">
                      <a16:colId xmlns:a16="http://schemas.microsoft.com/office/drawing/2014/main" xmlns="" val="598473147"/>
                    </a:ext>
                  </a:extLst>
                </a:gridCol>
                <a:gridCol w="988435">
                  <a:extLst>
                    <a:ext uri="{9D8B030D-6E8A-4147-A177-3AD203B41FA5}">
                      <a16:colId xmlns:a16="http://schemas.microsoft.com/office/drawing/2014/main" xmlns="" val="562609942"/>
                    </a:ext>
                  </a:extLst>
                </a:gridCol>
                <a:gridCol w="1568867">
                  <a:extLst>
                    <a:ext uri="{9D8B030D-6E8A-4147-A177-3AD203B41FA5}">
                      <a16:colId xmlns:a16="http://schemas.microsoft.com/office/drawing/2014/main" xmlns="" val="3685435862"/>
                    </a:ext>
                  </a:extLst>
                </a:gridCol>
                <a:gridCol w="991968">
                  <a:extLst>
                    <a:ext uri="{9D8B030D-6E8A-4147-A177-3AD203B41FA5}">
                      <a16:colId xmlns:a16="http://schemas.microsoft.com/office/drawing/2014/main" xmlns="" val="1926038164"/>
                    </a:ext>
                  </a:extLst>
                </a:gridCol>
                <a:gridCol w="1494693">
                  <a:extLst>
                    <a:ext uri="{9D8B030D-6E8A-4147-A177-3AD203B41FA5}">
                      <a16:colId xmlns:a16="http://schemas.microsoft.com/office/drawing/2014/main" xmlns="" val="2937078980"/>
                    </a:ext>
                  </a:extLst>
                </a:gridCol>
              </a:tblGrid>
              <a:tr h="462118">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Gender</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Grade</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Exceptionality</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Reading</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Achievement</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Math</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Achievement</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Science</a:t>
                      </a:r>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Achievement</a:t>
                      </a:r>
                    </a:p>
                  </a:txBody>
                  <a:tcPr/>
                </a:tc>
                <a:extLst>
                  <a:ext uri="{0D108BD9-81ED-4DB2-BD59-A6C34878D82A}">
                    <a16:rowId xmlns:a16="http://schemas.microsoft.com/office/drawing/2014/main" xmlns="" val="3597447553"/>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514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540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465697238"/>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07</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ID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574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512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522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xmlns="" val="290238773"/>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514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534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951972517"/>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F</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ID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512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526</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endParaRPr lang="en-US" sz="18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311194132"/>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AUT</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533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508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522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xmlns="" val="3844310656"/>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F</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05</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ID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496</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488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extLst>
                  <a:ext uri="{0D108BD9-81ED-4DB2-BD59-A6C34878D82A}">
                    <a16:rowId xmlns:a16="http://schemas.microsoft.com/office/drawing/2014/main" xmlns="" val="475823316"/>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F</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06</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SLI</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528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521</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endParaRPr lang="en-US" sz="18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883661060"/>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05</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SLD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547</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521</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508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extLst>
                  <a:ext uri="{0D108BD9-81ED-4DB2-BD59-A6C34878D82A}">
                    <a16:rowId xmlns:a16="http://schemas.microsoft.com/office/drawing/2014/main" xmlns="" val="3533274323"/>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F</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06</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513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521</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2</a:t>
                      </a: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937331370"/>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F</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AUT</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1</a:t>
                      </a:r>
                    </a:p>
                  </a:txBody>
                  <a:tcPr/>
                </a:tc>
                <a:tc>
                  <a:txBody>
                    <a:bodyPr/>
                    <a:lstStyle/>
                    <a:p>
                      <a:endParaRPr lang="en-US" sz="18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4050824637"/>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ID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556858173"/>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F</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AUT</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endParaRPr lang="en-US" sz="1800">
                        <a:latin typeface="Tahoma" panose="020B0604030504040204" pitchFamily="34" charset="0"/>
                        <a:ea typeface="Tahoma" panose="020B0604030504040204" pitchFamily="34" charset="0"/>
                        <a:cs typeface="Tahoma" panose="020B0604030504040204" pitchFamily="34" charset="0"/>
                      </a:endParaRPr>
                    </a:p>
                  </a:txBody>
                  <a:tcPr/>
                </a:tc>
                <a:tc>
                  <a:txBody>
                    <a:bodyPr/>
                    <a:lstStyle/>
                    <a:p>
                      <a:endParaRPr lang="en-US"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xmlns="" val="1863238442"/>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07</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OHI</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extLst>
                  <a:ext uri="{0D108BD9-81ED-4DB2-BD59-A6C34878D82A}">
                    <a16:rowId xmlns:a16="http://schemas.microsoft.com/office/drawing/2014/main" xmlns="" val="3321289472"/>
                  </a:ext>
                </a:extLst>
              </a:tr>
              <a:tr h="271834">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07</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SLD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568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568</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extLst>
                  <a:ext uri="{0D108BD9-81ED-4DB2-BD59-A6C34878D82A}">
                    <a16:rowId xmlns:a16="http://schemas.microsoft.com/office/drawing/2014/main" xmlns="" val="1195661075"/>
                  </a:ext>
                </a:extLst>
              </a:tr>
              <a:tr h="326201">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M</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03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ID</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574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531</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3</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600</a:t>
                      </a:r>
                    </a:p>
                  </a:txBody>
                  <a:tcPr/>
                </a:tc>
                <a:tc>
                  <a:txBody>
                    <a:bodyPr/>
                    <a:lstStyle/>
                    <a:p>
                      <a:r>
                        <a:rPr lang="en-US" sz="1800" dirty="0">
                          <a:latin typeface="Tahoma" panose="020B0604030504040204" pitchFamily="34" charset="0"/>
                          <a:ea typeface="Tahoma" panose="020B0604030504040204" pitchFamily="34" charset="0"/>
                          <a:cs typeface="Tahoma" panose="020B0604030504040204" pitchFamily="34" charset="0"/>
                        </a:rPr>
                        <a:t>4</a:t>
                      </a:r>
                    </a:p>
                  </a:txBody>
                  <a:tcPr/>
                </a:tc>
                <a:extLst>
                  <a:ext uri="{0D108BD9-81ED-4DB2-BD59-A6C34878D82A}">
                    <a16:rowId xmlns:a16="http://schemas.microsoft.com/office/drawing/2014/main" xmlns="" val="3801189662"/>
                  </a:ext>
                </a:extLst>
              </a:tr>
            </a:tbl>
          </a:graphicData>
        </a:graphic>
      </p:graphicFrame>
    </p:spTree>
    <p:extLst>
      <p:ext uri="{BB962C8B-B14F-4D97-AF65-F5344CB8AC3E}">
        <p14:creationId xmlns:p14="http://schemas.microsoft.com/office/powerpoint/2010/main" val="888691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7C8F5-8D1E-49D6-9389-EB5E9DA22F2B}"/>
              </a:ext>
            </a:extLst>
          </p:cNvPr>
          <p:cNvSpPr>
            <a:spLocks noGrp="1"/>
          </p:cNvSpPr>
          <p:nvPr>
            <p:ph type="title"/>
          </p:nvPr>
        </p:nvSpPr>
        <p:spPr>
          <a:xfrm>
            <a:off x="765110" y="294198"/>
            <a:ext cx="10189402" cy="732169"/>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Digging into the Alternate Data</a:t>
            </a:r>
          </a:p>
        </p:txBody>
      </p:sp>
      <p:sp>
        <p:nvSpPr>
          <p:cNvPr id="3" name="Content Placeholder 2">
            <a:extLst>
              <a:ext uri="{FF2B5EF4-FFF2-40B4-BE49-F238E27FC236}">
                <a16:creationId xmlns:a16="http://schemas.microsoft.com/office/drawing/2014/main" xmlns="" id="{99768388-13DA-41F6-8F2D-163CB11EEC57}"/>
              </a:ext>
            </a:extLst>
          </p:cNvPr>
          <p:cNvSpPr>
            <a:spLocks noGrp="1"/>
          </p:cNvSpPr>
          <p:nvPr>
            <p:ph idx="1"/>
          </p:nvPr>
        </p:nvSpPr>
        <p:spPr>
          <a:xfrm>
            <a:off x="606490" y="1334278"/>
            <a:ext cx="10431624" cy="5263167"/>
          </a:xfrm>
        </p:spPr>
        <p:txBody>
          <a:bodyPr>
            <a:normAutofit/>
          </a:bodyPr>
          <a:lstStyle/>
          <a:p>
            <a:r>
              <a:rPr lang="en-US" sz="28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Alabama Alternate Assessment Data 2018-2019</a:t>
            </a:r>
          </a:p>
          <a:p>
            <a:r>
              <a:rPr lang="en-US" sz="28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AIM Portal, DRC Insight Portal, or Data Center</a:t>
            </a:r>
          </a:p>
          <a:p>
            <a:r>
              <a:rPr lang="en-US" sz="28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Copy of student raw scores </a:t>
            </a:r>
          </a:p>
          <a:p>
            <a:r>
              <a:rPr lang="en-US" sz="28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Export the spreadsheet </a:t>
            </a:r>
          </a:p>
          <a:p>
            <a:r>
              <a:rPr lang="en-US" sz="28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Review the data looking for possible red flags </a:t>
            </a:r>
          </a:p>
          <a:p>
            <a:pPr lvl="1"/>
            <a:r>
              <a:rPr lang="en-US" sz="2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Disability</a:t>
            </a:r>
          </a:p>
          <a:p>
            <a:pPr lvl="1"/>
            <a:r>
              <a:rPr lang="en-US" sz="2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Scores</a:t>
            </a:r>
          </a:p>
          <a:p>
            <a:pPr lvl="1"/>
            <a:r>
              <a:rPr lang="en-US" sz="2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Achievement level</a:t>
            </a:r>
          </a:p>
          <a:p>
            <a:pPr lvl="1"/>
            <a:r>
              <a:rPr lang="en-US" sz="26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Grade</a:t>
            </a:r>
          </a:p>
          <a:p>
            <a:endParaRPr lang="en-US" dirty="0"/>
          </a:p>
          <a:p>
            <a:endParaRPr lang="en-US" dirty="0"/>
          </a:p>
          <a:p>
            <a:endParaRPr lang="en-US" dirty="0"/>
          </a:p>
        </p:txBody>
      </p:sp>
    </p:spTree>
    <p:extLst>
      <p:ext uri="{BB962C8B-B14F-4D97-AF65-F5344CB8AC3E}">
        <p14:creationId xmlns:p14="http://schemas.microsoft.com/office/powerpoint/2010/main" val="23708261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84" y="294198"/>
            <a:ext cx="9692640" cy="836512"/>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Monitoring/Support</a:t>
            </a:r>
          </a:p>
        </p:txBody>
      </p:sp>
      <p:sp>
        <p:nvSpPr>
          <p:cNvPr id="3" name="Content Placeholder 2"/>
          <p:cNvSpPr>
            <a:spLocks noGrp="1"/>
          </p:cNvSpPr>
          <p:nvPr>
            <p:ph idx="1"/>
          </p:nvPr>
        </p:nvSpPr>
        <p:spPr>
          <a:xfrm>
            <a:off x="757084" y="1543665"/>
            <a:ext cx="10333703" cy="5034116"/>
          </a:xfrm>
        </p:spPr>
        <p:txBody>
          <a:bodyPr>
            <a:normAutofit/>
          </a:bodyPr>
          <a:lstStyle/>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Special Education Coordinator</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System Test Coordinator</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Superintendent</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Principals</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Teachers</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Discuss data</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Review IEPs</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Evaluations/documentation</a:t>
            </a:r>
          </a:p>
          <a:p>
            <a:endPar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00654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48" y="294198"/>
            <a:ext cx="10177764" cy="915170"/>
          </a:xfrm>
        </p:spPr>
        <p:txBody>
          <a:bodyPr/>
          <a:lstStyle/>
          <a:p>
            <a:r>
              <a:rPr lang="en-US"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Training</a:t>
            </a:r>
          </a:p>
        </p:txBody>
      </p:sp>
      <p:sp>
        <p:nvSpPr>
          <p:cNvPr id="3" name="Content Placeholder 2"/>
          <p:cNvSpPr>
            <a:spLocks noGrp="1"/>
          </p:cNvSpPr>
          <p:nvPr>
            <p:ph idx="1"/>
          </p:nvPr>
        </p:nvSpPr>
        <p:spPr>
          <a:xfrm>
            <a:off x="776749" y="1553498"/>
            <a:ext cx="9080484" cy="4626640"/>
          </a:xfrm>
        </p:spPr>
        <p:txBody>
          <a:bodyPr>
            <a:normAutofit/>
          </a:bodyPr>
          <a:lstStyle/>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November 2019</a:t>
            </a:r>
          </a:p>
          <a:p>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Regional sites</a:t>
            </a:r>
          </a:p>
          <a:p>
            <a:pPr lvl="1"/>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Principals</a:t>
            </a:r>
          </a:p>
          <a:p>
            <a:pPr lvl="1"/>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Special Ed Teachers</a:t>
            </a:r>
          </a:p>
          <a:p>
            <a:pPr lvl="1"/>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Special Education Coordinator</a:t>
            </a:r>
          </a:p>
          <a:p>
            <a:pPr lvl="1"/>
            <a:r>
              <a:rPr lang="en-US" sz="26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System Test Coordinator</a:t>
            </a:r>
          </a:p>
        </p:txBody>
      </p:sp>
    </p:spTree>
    <p:extLst>
      <p:ext uri="{BB962C8B-B14F-4D97-AF65-F5344CB8AC3E}">
        <p14:creationId xmlns:p14="http://schemas.microsoft.com/office/powerpoint/2010/main" val="355877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6B9BE-016D-4D85-9043-C70CA7C40055}"/>
              </a:ext>
            </a:extLst>
          </p:cNvPr>
          <p:cNvSpPr>
            <a:spLocks noGrp="1"/>
          </p:cNvSpPr>
          <p:nvPr>
            <p:ph type="title"/>
          </p:nvPr>
        </p:nvSpPr>
        <p:spPr>
          <a:xfrm>
            <a:off x="506027" y="198470"/>
            <a:ext cx="10759736" cy="1429914"/>
          </a:xfrm>
        </p:spPr>
        <p:txBody>
          <a:bodyPr>
            <a:normAutofit fontScale="90000"/>
          </a:bodyPr>
          <a:lstStyle/>
          <a:p>
            <a:r>
              <a:rPr lang="en-US" sz="27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DEFINITION OF A STUDENT WITH A SIGNIFICANT COGNITIVE </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DISABILITY</a:t>
            </a:r>
            <a:r>
              <a:rPr lang="en-US" dirty="0">
                <a:solidFill>
                  <a:schemeClr val="bg1"/>
                </a:solidFill>
              </a:rPr>
              <a:t/>
            </a:r>
            <a:br>
              <a:rPr lang="en-US" dirty="0">
                <a:solidFill>
                  <a:schemeClr val="bg1"/>
                </a:solidFill>
              </a:rPr>
            </a:br>
            <a:endParaRPr lang="en-US" dirty="0"/>
          </a:p>
        </p:txBody>
      </p:sp>
      <p:sp>
        <p:nvSpPr>
          <p:cNvPr id="3" name="Content Placeholder 2">
            <a:extLst>
              <a:ext uri="{FF2B5EF4-FFF2-40B4-BE49-F238E27FC236}">
                <a16:creationId xmlns:a16="http://schemas.microsoft.com/office/drawing/2014/main" xmlns="" id="{EA50FB9D-077B-4450-BF0D-397AB042DCBD}"/>
              </a:ext>
            </a:extLst>
          </p:cNvPr>
          <p:cNvSpPr>
            <a:spLocks noGrp="1"/>
          </p:cNvSpPr>
          <p:nvPr>
            <p:ph idx="1"/>
          </p:nvPr>
        </p:nvSpPr>
        <p:spPr>
          <a:xfrm>
            <a:off x="665825" y="3906175"/>
            <a:ext cx="10502284" cy="2424882"/>
          </a:xfrm>
        </p:spPr>
        <p:txBody>
          <a:bodyPr/>
          <a:lstStyle/>
          <a:p>
            <a:r>
              <a:rPr lang="en-US" sz="2800" u="sng"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components of the definition</a:t>
            </a:r>
          </a:p>
          <a:p>
            <a:pPr marL="514350" indent="-514350">
              <a:buAutoNum type="arabicPeriod"/>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IQ score of 55 or below</a:t>
            </a:r>
          </a:p>
          <a:p>
            <a:pPr marL="514350" indent="-514350">
              <a:buAutoNum type="arabicPeriod"/>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Deficits in adaptive functioning</a:t>
            </a:r>
          </a:p>
          <a:p>
            <a:pPr marL="514350" indent="-514350">
              <a:buAutoNum type="arabicPeriod"/>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Understanding of the whole child</a:t>
            </a:r>
          </a:p>
          <a:p>
            <a:endParaRPr lang="en-US" dirty="0"/>
          </a:p>
        </p:txBody>
      </p:sp>
      <p:pic>
        <p:nvPicPr>
          <p:cNvPr id="5" name="Picture 4">
            <a:extLst>
              <a:ext uri="{FF2B5EF4-FFF2-40B4-BE49-F238E27FC236}">
                <a16:creationId xmlns:a16="http://schemas.microsoft.com/office/drawing/2014/main" xmlns="" id="{BC7D365F-04FF-4B81-9F4E-F54CF50596F0}"/>
              </a:ext>
            </a:extLst>
          </p:cNvPr>
          <p:cNvPicPr>
            <a:picLocks noChangeAspect="1"/>
          </p:cNvPicPr>
          <p:nvPr/>
        </p:nvPicPr>
        <p:blipFill>
          <a:blip r:embed="rId2"/>
          <a:stretch>
            <a:fillRect/>
          </a:stretch>
        </p:blipFill>
        <p:spPr>
          <a:xfrm>
            <a:off x="798990" y="1405309"/>
            <a:ext cx="10280342" cy="2156856"/>
          </a:xfrm>
          <a:prstGeom prst="rect">
            <a:avLst/>
          </a:prstGeom>
          <a:ln w="38100">
            <a:solidFill>
              <a:schemeClr val="tx1"/>
            </a:solidFill>
          </a:ln>
        </p:spPr>
      </p:pic>
    </p:spTree>
    <p:extLst>
      <p:ext uri="{BB962C8B-B14F-4D97-AF65-F5344CB8AC3E}">
        <p14:creationId xmlns:p14="http://schemas.microsoft.com/office/powerpoint/2010/main" val="223114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1BB39BD-85DC-4AAB-AD07-7E1887D42038}"/>
              </a:ext>
            </a:extLst>
          </p:cNvPr>
          <p:cNvSpPr txBox="1"/>
          <p:nvPr/>
        </p:nvSpPr>
        <p:spPr>
          <a:xfrm>
            <a:off x="692585" y="338323"/>
            <a:ext cx="10603832" cy="1554272"/>
          </a:xfrm>
          <a:prstGeom prst="rect">
            <a:avLst/>
          </a:prstGeom>
          <a:noFill/>
        </p:spPr>
        <p:txBody>
          <a:bodyPr wrap="square" rtlCol="0">
            <a:spAutoFit/>
          </a:bodyPr>
          <a:lstStyle/>
          <a:p>
            <a:pPr algn="ct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CHARACTERISITICS OF A STUDENT WITH THE MOST SIGNIFICANT COGNITIVE DISABILITY</a:t>
            </a:r>
          </a:p>
          <a:p>
            <a:pPr algn="ctr"/>
            <a:r>
              <a:rPr lang="en-US" sz="2400" dirty="0">
                <a:solidFill>
                  <a:schemeClr val="accent1"/>
                </a:solidFill>
                <a:latin typeface="Tahoma" panose="020B0604030504040204" pitchFamily="34" charset="0"/>
                <a:ea typeface="Tahoma" panose="020B0604030504040204" pitchFamily="34" charset="0"/>
                <a:cs typeface="Tahoma" panose="020B0604030504040204" pitchFamily="34" charset="0"/>
              </a:rPr>
              <a:t>NATIONAL CENTER AND STATE COLLABORATIVE</a:t>
            </a:r>
          </a:p>
          <a:p>
            <a:pPr algn="ctr"/>
            <a:endParaRPr lang="en-US" sz="2300" dirty="0">
              <a:solidFill>
                <a:schemeClr val="bg1"/>
              </a:solidFill>
            </a:endParaRPr>
          </a:p>
        </p:txBody>
      </p:sp>
      <p:sp>
        <p:nvSpPr>
          <p:cNvPr id="5" name="TextBox 4">
            <a:extLst>
              <a:ext uri="{FF2B5EF4-FFF2-40B4-BE49-F238E27FC236}">
                <a16:creationId xmlns:a16="http://schemas.microsoft.com/office/drawing/2014/main" xmlns="" id="{018031C1-C033-48BF-89CF-4740654530BA}"/>
              </a:ext>
            </a:extLst>
          </p:cNvPr>
          <p:cNvSpPr txBox="1"/>
          <p:nvPr/>
        </p:nvSpPr>
        <p:spPr>
          <a:xfrm>
            <a:off x="981343" y="2161993"/>
            <a:ext cx="10026316" cy="646331"/>
          </a:xfrm>
          <a:prstGeom prst="rect">
            <a:avLst/>
          </a:prstGeom>
          <a:noFill/>
        </p:spPr>
        <p:txBody>
          <a:bodyPr wrap="square" rtlCol="0">
            <a:spAutoFit/>
          </a:bodyPr>
          <a:lstStyle/>
          <a:p>
            <a:r>
              <a:rPr lang="en-US" dirty="0">
                <a:solidFill>
                  <a:schemeClr val="accent1"/>
                </a:solidFill>
              </a:rPr>
              <a:t>Disability Categories</a:t>
            </a:r>
          </a:p>
          <a:p>
            <a:endParaRPr lang="en-US" dirty="0">
              <a:solidFill>
                <a:schemeClr val="bg1"/>
              </a:solidFill>
            </a:endParaRPr>
          </a:p>
        </p:txBody>
      </p:sp>
      <p:graphicFrame>
        <p:nvGraphicFramePr>
          <p:cNvPr id="6" name="Table 5">
            <a:extLst>
              <a:ext uri="{FF2B5EF4-FFF2-40B4-BE49-F238E27FC236}">
                <a16:creationId xmlns:a16="http://schemas.microsoft.com/office/drawing/2014/main" xmlns="" id="{EAD03087-1617-4A8A-8C4A-681271EE5DA9}"/>
              </a:ext>
            </a:extLst>
          </p:cNvPr>
          <p:cNvGraphicFramePr>
            <a:graphicFrameLocks noGrp="1"/>
          </p:cNvGraphicFramePr>
          <p:nvPr>
            <p:extLst/>
          </p:nvPr>
        </p:nvGraphicFramePr>
        <p:xfrm>
          <a:off x="1385797" y="2641299"/>
          <a:ext cx="8844546" cy="640080"/>
        </p:xfrm>
        <a:graphic>
          <a:graphicData uri="http://schemas.openxmlformats.org/drawingml/2006/table">
            <a:tbl>
              <a:tblPr firstRow="1" bandRow="1">
                <a:tableStyleId>{5C22544A-7EE6-4342-B048-85BDC9FD1C3A}</a:tableStyleId>
              </a:tblPr>
              <a:tblGrid>
                <a:gridCol w="3795258">
                  <a:extLst>
                    <a:ext uri="{9D8B030D-6E8A-4147-A177-3AD203B41FA5}">
                      <a16:colId xmlns:a16="http://schemas.microsoft.com/office/drawing/2014/main" xmlns="" val="1088756553"/>
                    </a:ext>
                  </a:extLst>
                </a:gridCol>
                <a:gridCol w="2150989">
                  <a:extLst>
                    <a:ext uri="{9D8B030D-6E8A-4147-A177-3AD203B41FA5}">
                      <a16:colId xmlns:a16="http://schemas.microsoft.com/office/drawing/2014/main" xmlns="" val="116595546"/>
                    </a:ext>
                  </a:extLst>
                </a:gridCol>
                <a:gridCol w="2898299">
                  <a:extLst>
                    <a:ext uri="{9D8B030D-6E8A-4147-A177-3AD203B41FA5}">
                      <a16:colId xmlns:a16="http://schemas.microsoft.com/office/drawing/2014/main" xmlns="" val="353225398"/>
                    </a:ext>
                  </a:extLst>
                </a:gridCol>
              </a:tblGrid>
              <a:tr h="370840">
                <a:tc>
                  <a:txBody>
                    <a:bodyPr/>
                    <a:lstStyle/>
                    <a:p>
                      <a:r>
                        <a:rPr lang="en-US" dirty="0"/>
                        <a:t>Intellectual Disabilities (45.2)</a:t>
                      </a:r>
                    </a:p>
                  </a:txBody>
                  <a:tcPr/>
                </a:tc>
                <a:tc>
                  <a:txBody>
                    <a:bodyPr/>
                    <a:lstStyle/>
                    <a:p>
                      <a:r>
                        <a:rPr lang="en-US" dirty="0"/>
                        <a:t>Autism (27.1)</a:t>
                      </a:r>
                    </a:p>
                  </a:txBody>
                  <a:tcPr/>
                </a:tc>
                <a:tc>
                  <a:txBody>
                    <a:bodyPr/>
                    <a:lstStyle/>
                    <a:p>
                      <a:r>
                        <a:rPr lang="en-US" dirty="0"/>
                        <a:t>Multiple Disabilities (15.3)</a:t>
                      </a:r>
                    </a:p>
                  </a:txBody>
                  <a:tcPr/>
                </a:tc>
                <a:extLst>
                  <a:ext uri="{0D108BD9-81ED-4DB2-BD59-A6C34878D82A}">
                    <a16:rowId xmlns:a16="http://schemas.microsoft.com/office/drawing/2014/main" xmlns="" val="1299837173"/>
                  </a:ext>
                </a:extLst>
              </a:tr>
            </a:tbl>
          </a:graphicData>
        </a:graphic>
      </p:graphicFrame>
      <p:sp>
        <p:nvSpPr>
          <p:cNvPr id="8" name="TextBox 7">
            <a:extLst>
              <a:ext uri="{FF2B5EF4-FFF2-40B4-BE49-F238E27FC236}">
                <a16:creationId xmlns:a16="http://schemas.microsoft.com/office/drawing/2014/main" xmlns="" id="{BBA6EEEF-B39E-4843-BD6E-CF9EF6ED23D1}"/>
              </a:ext>
            </a:extLst>
          </p:cNvPr>
          <p:cNvSpPr txBox="1"/>
          <p:nvPr/>
        </p:nvSpPr>
        <p:spPr>
          <a:xfrm>
            <a:off x="981343" y="3312965"/>
            <a:ext cx="10026316" cy="369332"/>
          </a:xfrm>
          <a:prstGeom prst="rect">
            <a:avLst/>
          </a:prstGeom>
          <a:noFill/>
        </p:spPr>
        <p:txBody>
          <a:bodyPr wrap="square" rtlCol="0">
            <a:spAutoFit/>
          </a:bodyPr>
          <a:lstStyle/>
          <a:p>
            <a:r>
              <a:rPr lang="en-US" dirty="0">
                <a:solidFill>
                  <a:schemeClr val="accent1"/>
                </a:solidFill>
              </a:rPr>
              <a:t>Communication</a:t>
            </a:r>
          </a:p>
        </p:txBody>
      </p:sp>
      <p:graphicFrame>
        <p:nvGraphicFramePr>
          <p:cNvPr id="9" name="Table 8">
            <a:extLst>
              <a:ext uri="{FF2B5EF4-FFF2-40B4-BE49-F238E27FC236}">
                <a16:creationId xmlns:a16="http://schemas.microsoft.com/office/drawing/2014/main" xmlns="" id="{B7D8502F-A84D-48EA-B839-16B3F804806D}"/>
              </a:ext>
            </a:extLst>
          </p:cNvPr>
          <p:cNvGraphicFramePr>
            <a:graphicFrameLocks noGrp="1"/>
          </p:cNvGraphicFramePr>
          <p:nvPr>
            <p:extLst/>
          </p:nvPr>
        </p:nvGraphicFramePr>
        <p:xfrm>
          <a:off x="1385796" y="3713883"/>
          <a:ext cx="8844547" cy="370840"/>
        </p:xfrm>
        <a:graphic>
          <a:graphicData uri="http://schemas.openxmlformats.org/drawingml/2006/table">
            <a:tbl>
              <a:tblPr firstRow="1" bandRow="1">
                <a:tableStyleId>{5C22544A-7EE6-4342-B048-85BDC9FD1C3A}</a:tableStyleId>
              </a:tblPr>
              <a:tblGrid>
                <a:gridCol w="3855454">
                  <a:extLst>
                    <a:ext uri="{9D8B030D-6E8A-4147-A177-3AD203B41FA5}">
                      <a16:colId xmlns:a16="http://schemas.microsoft.com/office/drawing/2014/main" xmlns="" val="1088756553"/>
                    </a:ext>
                  </a:extLst>
                </a:gridCol>
                <a:gridCol w="4989093">
                  <a:extLst>
                    <a:ext uri="{9D8B030D-6E8A-4147-A177-3AD203B41FA5}">
                      <a16:colId xmlns:a16="http://schemas.microsoft.com/office/drawing/2014/main" xmlns="" val="116595546"/>
                    </a:ext>
                  </a:extLst>
                </a:gridCol>
              </a:tblGrid>
              <a:tr h="370840">
                <a:tc>
                  <a:txBody>
                    <a:bodyPr/>
                    <a:lstStyle/>
                    <a:p>
                      <a:r>
                        <a:rPr lang="en-US" dirty="0"/>
                        <a:t>Pre-Symbolic (9.9)</a:t>
                      </a:r>
                    </a:p>
                  </a:txBody>
                  <a:tcPr/>
                </a:tc>
                <a:tc>
                  <a:txBody>
                    <a:bodyPr/>
                    <a:lstStyle/>
                    <a:p>
                      <a:r>
                        <a:rPr lang="en-US" dirty="0"/>
                        <a:t>Symbolic or emerging symbolic (90.1)</a:t>
                      </a:r>
                    </a:p>
                  </a:txBody>
                  <a:tcPr/>
                </a:tc>
                <a:extLst>
                  <a:ext uri="{0D108BD9-81ED-4DB2-BD59-A6C34878D82A}">
                    <a16:rowId xmlns:a16="http://schemas.microsoft.com/office/drawing/2014/main" xmlns="" val="1299837173"/>
                  </a:ext>
                </a:extLst>
              </a:tr>
            </a:tbl>
          </a:graphicData>
        </a:graphic>
      </p:graphicFrame>
      <p:graphicFrame>
        <p:nvGraphicFramePr>
          <p:cNvPr id="11" name="Table 10">
            <a:extLst>
              <a:ext uri="{FF2B5EF4-FFF2-40B4-BE49-F238E27FC236}">
                <a16:creationId xmlns:a16="http://schemas.microsoft.com/office/drawing/2014/main" xmlns="" id="{FB59005D-2005-4A21-80EB-E2FF0749C2A0}"/>
              </a:ext>
            </a:extLst>
          </p:cNvPr>
          <p:cNvGraphicFramePr>
            <a:graphicFrameLocks noGrp="1"/>
          </p:cNvGraphicFramePr>
          <p:nvPr>
            <p:extLst/>
          </p:nvPr>
        </p:nvGraphicFramePr>
        <p:xfrm>
          <a:off x="1385797" y="4354120"/>
          <a:ext cx="8844548" cy="640080"/>
        </p:xfrm>
        <a:graphic>
          <a:graphicData uri="http://schemas.openxmlformats.org/drawingml/2006/table">
            <a:tbl>
              <a:tblPr firstRow="1" bandRow="1">
                <a:tableStyleId>{5C22544A-7EE6-4342-B048-85BDC9FD1C3A}</a:tableStyleId>
              </a:tblPr>
              <a:tblGrid>
                <a:gridCol w="3823369">
                  <a:extLst>
                    <a:ext uri="{9D8B030D-6E8A-4147-A177-3AD203B41FA5}">
                      <a16:colId xmlns:a16="http://schemas.microsoft.com/office/drawing/2014/main" xmlns="" val="1088756553"/>
                    </a:ext>
                  </a:extLst>
                </a:gridCol>
                <a:gridCol w="5021179">
                  <a:extLst>
                    <a:ext uri="{9D8B030D-6E8A-4147-A177-3AD203B41FA5}">
                      <a16:colId xmlns:a16="http://schemas.microsoft.com/office/drawing/2014/main" xmlns="" val="116595546"/>
                    </a:ext>
                  </a:extLst>
                </a:gridCol>
              </a:tblGrid>
              <a:tr h="370840">
                <a:tc>
                  <a:txBody>
                    <a:bodyPr/>
                    <a:lstStyle/>
                    <a:p>
                      <a:r>
                        <a:rPr lang="en-US" dirty="0"/>
                        <a:t>Evidence of receptive language (89.9)</a:t>
                      </a:r>
                    </a:p>
                  </a:txBody>
                  <a:tcPr/>
                </a:tc>
                <a:tc>
                  <a:txBody>
                    <a:bodyPr/>
                    <a:lstStyle/>
                    <a:p>
                      <a:r>
                        <a:rPr lang="en-US" dirty="0"/>
                        <a:t>No or minimal response to sensory stimuli (11.1%)</a:t>
                      </a:r>
                    </a:p>
                  </a:txBody>
                  <a:tcPr/>
                </a:tc>
                <a:extLst>
                  <a:ext uri="{0D108BD9-81ED-4DB2-BD59-A6C34878D82A}">
                    <a16:rowId xmlns:a16="http://schemas.microsoft.com/office/drawing/2014/main" xmlns="" val="1299837173"/>
                  </a:ext>
                </a:extLst>
              </a:tr>
            </a:tbl>
          </a:graphicData>
        </a:graphic>
      </p:graphicFrame>
      <p:sp>
        <p:nvSpPr>
          <p:cNvPr id="12" name="TextBox 11">
            <a:extLst>
              <a:ext uri="{FF2B5EF4-FFF2-40B4-BE49-F238E27FC236}">
                <a16:creationId xmlns:a16="http://schemas.microsoft.com/office/drawing/2014/main" xmlns="" id="{AC5FDDD2-FD2E-4317-AA45-9002D40F558E}"/>
              </a:ext>
            </a:extLst>
          </p:cNvPr>
          <p:cNvSpPr txBox="1"/>
          <p:nvPr/>
        </p:nvSpPr>
        <p:spPr>
          <a:xfrm>
            <a:off x="892643" y="4998500"/>
            <a:ext cx="10026316" cy="369332"/>
          </a:xfrm>
          <a:prstGeom prst="rect">
            <a:avLst/>
          </a:prstGeom>
          <a:noFill/>
        </p:spPr>
        <p:txBody>
          <a:bodyPr wrap="square" rtlCol="0">
            <a:spAutoFit/>
          </a:bodyPr>
          <a:lstStyle/>
          <a:p>
            <a:r>
              <a:rPr lang="en-US" dirty="0">
                <a:solidFill>
                  <a:schemeClr val="accent1"/>
                </a:solidFill>
              </a:rPr>
              <a:t>Classroom Setting</a:t>
            </a:r>
          </a:p>
        </p:txBody>
      </p:sp>
      <p:graphicFrame>
        <p:nvGraphicFramePr>
          <p:cNvPr id="13" name="Table 12">
            <a:extLst>
              <a:ext uri="{FF2B5EF4-FFF2-40B4-BE49-F238E27FC236}">
                <a16:creationId xmlns:a16="http://schemas.microsoft.com/office/drawing/2014/main" xmlns="" id="{2149FEBA-48E2-4AAE-8124-1C4ADCD0AB08}"/>
              </a:ext>
            </a:extLst>
          </p:cNvPr>
          <p:cNvGraphicFramePr>
            <a:graphicFrameLocks noGrp="1"/>
          </p:cNvGraphicFramePr>
          <p:nvPr>
            <p:extLst/>
          </p:nvPr>
        </p:nvGraphicFramePr>
        <p:xfrm>
          <a:off x="1385796" y="5452674"/>
          <a:ext cx="8844547" cy="640080"/>
        </p:xfrm>
        <a:graphic>
          <a:graphicData uri="http://schemas.openxmlformats.org/drawingml/2006/table">
            <a:tbl>
              <a:tblPr firstRow="1" bandRow="1">
                <a:tableStyleId>{5C22544A-7EE6-4342-B048-85BDC9FD1C3A}</a:tableStyleId>
              </a:tblPr>
              <a:tblGrid>
                <a:gridCol w="3855454">
                  <a:extLst>
                    <a:ext uri="{9D8B030D-6E8A-4147-A177-3AD203B41FA5}">
                      <a16:colId xmlns:a16="http://schemas.microsoft.com/office/drawing/2014/main" xmlns="" val="1088756553"/>
                    </a:ext>
                  </a:extLst>
                </a:gridCol>
                <a:gridCol w="4989093">
                  <a:extLst>
                    <a:ext uri="{9D8B030D-6E8A-4147-A177-3AD203B41FA5}">
                      <a16:colId xmlns:a16="http://schemas.microsoft.com/office/drawing/2014/main" xmlns="" val="116595546"/>
                    </a:ext>
                  </a:extLst>
                </a:gridCol>
              </a:tblGrid>
              <a:tr h="370840">
                <a:tc>
                  <a:txBody>
                    <a:bodyPr/>
                    <a:lstStyle/>
                    <a:p>
                      <a:r>
                        <a:rPr lang="en-US" dirty="0"/>
                        <a:t>Self contained classroom (64.4%)</a:t>
                      </a:r>
                    </a:p>
                  </a:txBody>
                  <a:tcPr/>
                </a:tc>
                <a:tc>
                  <a:txBody>
                    <a:bodyPr/>
                    <a:lstStyle/>
                    <a:p>
                      <a:r>
                        <a:rPr lang="en-US" dirty="0"/>
                        <a:t>Self-contained with inclusion (15.1%)</a:t>
                      </a:r>
                    </a:p>
                  </a:txBody>
                  <a:tcPr/>
                </a:tc>
                <a:extLst>
                  <a:ext uri="{0D108BD9-81ED-4DB2-BD59-A6C34878D82A}">
                    <a16:rowId xmlns:a16="http://schemas.microsoft.com/office/drawing/2014/main" xmlns="" val="1299837173"/>
                  </a:ext>
                </a:extLst>
              </a:tr>
            </a:tbl>
          </a:graphicData>
        </a:graphic>
      </p:graphicFrame>
    </p:spTree>
    <p:extLst>
      <p:ext uri="{BB962C8B-B14F-4D97-AF65-F5344CB8AC3E}">
        <p14:creationId xmlns:p14="http://schemas.microsoft.com/office/powerpoint/2010/main" val="1555576056"/>
      </p:ext>
    </p:extLst>
  </p:cSld>
  <p:clrMapOvr>
    <a:masterClrMapping/>
  </p:clrMapOvr>
</p:sld>
</file>

<file path=ppt/theme/theme1.xml><?xml version="1.0" encoding="utf-8"?>
<a:theme xmlns:a="http://schemas.openxmlformats.org/drawingml/2006/main" name="Vie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ort_x0020_Order xmlns="14c6bbef-5cb4-4e5d-a0ae-4808415df6c2">2</Sort_x0020_Order>
    <f50de5957ddc40d4af8ee15072c17838 xmlns="274be5d3-4462-4fc1-bb40-9c26220f7b41">
      <Terms xmlns="http://schemas.microsoft.com/office/infopath/2007/PartnerControls"/>
    </f50de5957ddc40d4af8ee15072c17838>
    <CategoryDescription xmlns="http://schemas.microsoft.com/sharepoint.v3">This presentation is to be used as outlined in the facilitator’s guide.  </CategoryDescription>
    <PublishingExpirationDate xmlns="http://schemas.microsoft.com/sharepoint/v3" xsi:nil="true"/>
    <TaxCatchAll xmlns="14c6bbef-5cb4-4e5d-a0ae-4808415df6c2"/>
    <PublishingStartDate xmlns="http://schemas.microsoft.com/sharepoint/v3" xsi:nil="true"/>
    <Link_x0020_URL xmlns="14c6bbef-5cb4-4e5d-a0ae-4808415df6c2">
      <Url xsi:nil="true"/>
      <Description xsi:nil="true"/>
    </Link_x0020_URL>
    <Picture_x0020_URL xmlns="14c6bbef-5cb4-4e5d-a0ae-4808415df6c2">
      <Url xsi:nil="true"/>
      <Description xsi:nil="true"/>
    </Picture_x0020_URL>
    <Tab_x0020_Name xmlns="274be5d3-4462-4fc1-bb40-9c26220f7b41">
      <Value>1%</Value>
    </Tab_x0020_Name>
  </documentManagement>
</p:properties>
</file>

<file path=customXml/item3.xml><?xml version="1.0" encoding="utf-8"?>
<ct:contentTypeSchema xmlns:ct="http://schemas.microsoft.com/office/2006/metadata/contentType" xmlns:ma="http://schemas.microsoft.com/office/2006/metadata/properties/metaAttributes" ct:_="" ma:_="" ma:contentTypeName="Standard Document" ma:contentTypeID="0x010100392BF2A64BEAA7449275A2C578BF641A00AF32AE37B1595B47B906BBC43FEEFC35" ma:contentTypeVersion="19" ma:contentTypeDescription="" ma:contentTypeScope="" ma:versionID="c16ffa6c24b2f225c203f510fae39304">
  <xsd:schema xmlns:xsd="http://www.w3.org/2001/XMLSchema" xmlns:xs="http://www.w3.org/2001/XMLSchema" xmlns:p="http://schemas.microsoft.com/office/2006/metadata/properties" xmlns:ns1="http://schemas.microsoft.com/sharepoint/v3" xmlns:ns2="http://schemas.microsoft.com/sharepoint.v3" xmlns:ns3="14c6bbef-5cb4-4e5d-a0ae-4808415df6c2" xmlns:ns4="http://schemas.microsoft.com/sharepoint/v4" xmlns:ns5="274be5d3-4462-4fc1-bb40-9c26220f7b41" targetNamespace="http://schemas.microsoft.com/office/2006/metadata/properties" ma:root="true" ma:fieldsID="74caa1c064321e0a09496f0462963db5" ns1:_="" ns2:_="" ns3:_="" ns4:_="" ns5:_="">
    <xsd:import namespace="http://schemas.microsoft.com/sharepoint/v3"/>
    <xsd:import namespace="http://schemas.microsoft.com/sharepoint.v3"/>
    <xsd:import namespace="14c6bbef-5cb4-4e5d-a0ae-4808415df6c2"/>
    <xsd:import namespace="http://schemas.microsoft.com/sharepoint/v4"/>
    <xsd:import namespace="274be5d3-4462-4fc1-bb40-9c26220f7b41"/>
    <xsd:element name="properties">
      <xsd:complexType>
        <xsd:sequence>
          <xsd:element name="documentManagement">
            <xsd:complexType>
              <xsd:all>
                <xsd:element ref="ns2:CategoryDescription"/>
                <xsd:element ref="ns1:PublishingStartDate" minOccurs="0"/>
                <xsd:element ref="ns1:PublishingExpirationDate" minOccurs="0"/>
                <xsd:element ref="ns3:Link_x0020_URL" minOccurs="0"/>
                <xsd:element ref="ns3:Picture_x0020_URL" minOccurs="0"/>
                <xsd:element ref="ns4:IconOverlay" minOccurs="0"/>
                <xsd:element ref="ns3:Sort_x0020_Order" minOccurs="0"/>
                <xsd:element ref="ns5:Tab_x0020_Name" minOccurs="0"/>
                <xsd:element ref="ns5:f50de5957ddc40d4af8ee15072c17838"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3" nillable="true" ma:displayName="Date Published"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4" nillable="true" ma:displayName="Date Expired"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6bbef-5cb4-4e5d-a0ae-4808415df6c2" elementFormDefault="qualified">
    <xsd:import namespace="http://schemas.microsoft.com/office/2006/documentManagement/types"/>
    <xsd:import namespace="http://schemas.microsoft.com/office/infopath/2007/PartnerControls"/>
    <xsd:element name="Link_x0020_URL" ma:index="5" nillable="true" ma:displayName="Link URL" ma:format="Hyperlink" ma:internalName="Link_x0020_URL">
      <xsd:complexType>
        <xsd:complexContent>
          <xsd:extension base="dms:URL">
            <xsd:sequence>
              <xsd:element name="Url" type="dms:ValidUrl" minOccurs="0" nillable="true"/>
              <xsd:element name="Description" type="xsd:string" nillable="true"/>
            </xsd:sequence>
          </xsd:extension>
        </xsd:complexContent>
      </xsd:complexType>
    </xsd:element>
    <xsd:element name="Picture_x0020_URL" ma:index="6" nillable="true" ma:displayName="Picture URL" ma:format="Image" ma:internalName="Picture_x0020_URL">
      <xsd:complexType>
        <xsd:complexContent>
          <xsd:extension base="dms:URL">
            <xsd:sequence>
              <xsd:element name="Url" type="dms:ValidUrl" minOccurs="0" nillable="true"/>
              <xsd:element name="Description" type="xsd:string" nillable="true"/>
            </xsd:sequence>
          </xsd:extension>
        </xsd:complexContent>
      </xsd:complexType>
    </xsd:element>
    <xsd:element name="Sort_x0020_Order" ma:index="14" nillable="true" ma:displayName="Sort Order" ma:decimals="0" ma:internalName="Sort_x0020_Order">
      <xsd:simpleType>
        <xsd:restriction base="dms:Number"/>
      </xsd:simpleType>
    </xsd:element>
    <xsd:element name="TaxCatchAll" ma:index="18" nillable="true" ma:displayName="Taxonomy Catch All Column" ma:hidden="true" ma:list="{ef1f3f8c-6ba9-4568-88da-e813ef45b177}" ma:internalName="TaxCatchAll" ma:showField="CatchAllData" ma:web="14c6bbef-5cb4-4e5d-a0ae-4808415df6c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4be5d3-4462-4fc1-bb40-9c26220f7b41" elementFormDefault="qualified">
    <xsd:import namespace="http://schemas.microsoft.com/office/2006/documentManagement/types"/>
    <xsd:import namespace="http://schemas.microsoft.com/office/infopath/2007/PartnerControls"/>
    <xsd:element name="Tab_x0020_Name" ma:index="15" nillable="true" ma:displayName="Tab Name" ma:internalName="Tab_x0020_Name">
      <xsd:complexType>
        <xsd:complexContent>
          <xsd:extension base="dms:MultiChoice">
            <xsd:sequence>
              <xsd:element name="Value" maxOccurs="unbounded" minOccurs="0" nillable="true">
                <xsd:simpleType>
                  <xsd:restriction base="dms:Choice">
                    <xsd:enumeration value="General Information"/>
                    <xsd:enumeration value="Alabama Alternate Assessment"/>
                    <xsd:enumeration value="Alternate Achievement Standards"/>
                    <xsd:enumeration value="1%"/>
                  </xsd:restriction>
                </xsd:simpleType>
              </xsd:element>
            </xsd:sequence>
          </xsd:extension>
        </xsd:complexContent>
      </xsd:complexType>
    </xsd:element>
    <xsd:element name="f50de5957ddc40d4af8ee15072c17838" ma:index="17" nillable="true" ma:taxonomy="true" ma:internalName="f50de5957ddc40d4af8ee15072c17838" ma:taxonomyFieldName="DocumentType" ma:displayName="DocumentType" ma:default="" ma:fieldId="{f50de595-7ddc-40d4-af8e-e15072c17838}" ma:sspId="f337521f-d963-4b1c-888b-d95bece81517" ma:termSetId="c34721fe-d24b-40b5-8d96-960f907758f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6D2917-91F3-4582-8183-974E5C98507B}">
  <ds:schemaRefs>
    <ds:schemaRef ds:uri="http://schemas.microsoft.com/sharepoint/v3/contenttype/forms"/>
  </ds:schemaRefs>
</ds:datastoreItem>
</file>

<file path=customXml/itemProps2.xml><?xml version="1.0" encoding="utf-8"?>
<ds:datastoreItem xmlns:ds="http://schemas.openxmlformats.org/officeDocument/2006/customXml" ds:itemID="{F9607C9D-6278-41F9-92C3-AFE16E5C3317}">
  <ds:schemaRefs>
    <ds:schemaRef ds:uri="http://schemas.microsoft.com/sharepoint/v3"/>
    <ds:schemaRef ds:uri="http://purl.org/dc/elements/1.1/"/>
    <ds:schemaRef ds:uri="http://schemas.microsoft.com/sharepoint.v3"/>
    <ds:schemaRef ds:uri="http://purl.org/dc/dcmitype/"/>
    <ds:schemaRef ds:uri="http://www.w3.org/XML/1998/namespace"/>
    <ds:schemaRef ds:uri="274be5d3-4462-4fc1-bb40-9c26220f7b41"/>
    <ds:schemaRef ds:uri="http://schemas.microsoft.com/office/infopath/2007/PartnerControls"/>
    <ds:schemaRef ds:uri="http://schemas.microsoft.com/office/2006/documentManagement/types"/>
    <ds:schemaRef ds:uri="http://schemas.microsoft.com/sharepoint/v4"/>
    <ds:schemaRef ds:uri="http://purl.org/dc/terms/"/>
    <ds:schemaRef ds:uri="14c6bbef-5cb4-4e5d-a0ae-4808415df6c2"/>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1F164B7-D58A-4346-9622-90D47F428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
    <ds:schemaRef ds:uri="14c6bbef-5cb4-4e5d-a0ae-4808415df6c2"/>
    <ds:schemaRef ds:uri="http://schemas.microsoft.com/sharepoint/v4"/>
    <ds:schemaRef ds:uri="274be5d3-4462-4fc1-bb40-9c26220f7b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TM03457515[[fn=View]]</Template>
  <TotalTime>2448</TotalTime>
  <Words>4154</Words>
  <Application>Microsoft Office PowerPoint</Application>
  <PresentationFormat>Custom</PresentationFormat>
  <Paragraphs>559</Paragraphs>
  <Slides>73</Slides>
  <Notes>20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View</vt:lpstr>
      <vt:lpstr>The Alabama Alternate Program  Alabama Alternate Achievement Standards  + ACAP Alternate  1% Participation    </vt:lpstr>
      <vt:lpstr>WHY</vt:lpstr>
      <vt:lpstr>USDOE- Letter May 16, 2017 </vt:lpstr>
      <vt:lpstr>USDOE LETTER – MAY 16, 2017</vt:lpstr>
      <vt:lpstr>SEA Waiver Requirements of the 1.0% Cap on Participation on an AA-AAAS </vt:lpstr>
      <vt:lpstr>STUDENT – IEP Profile</vt:lpstr>
      <vt:lpstr>PowerPoint Presentation</vt:lpstr>
      <vt:lpstr>DEFINITION OF A STUDENT WITH A SIGNIFICANT COGNITIVE DISABILITY </vt:lpstr>
      <vt:lpstr>PowerPoint Presentation</vt:lpstr>
      <vt:lpstr>PowerPoint Presentation</vt:lpstr>
      <vt:lpstr>PowerPoint Presentation</vt:lpstr>
      <vt:lpstr>PowerPoint Presentation</vt:lpstr>
      <vt:lpstr>PowerPoint Presentation</vt:lpstr>
      <vt:lpstr>TRAINING FOR THE IEP TEAM MEMBERS </vt:lpstr>
      <vt:lpstr>STEP 1-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IDEA AND ESSA</vt:lpstr>
      <vt:lpstr>IDEA AND ESSA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General Courses of Study vs. Alternate Achievement Standards </vt:lpstr>
      <vt:lpstr>General Courses of Study </vt:lpstr>
      <vt:lpstr>Alternate Program</vt:lpstr>
      <vt:lpstr>PowerPoint Presentation</vt:lpstr>
      <vt:lpstr>Alabama Student Assessment Program</vt:lpstr>
      <vt:lpstr>ACAP Alternate</vt:lpstr>
      <vt:lpstr>Alabama Alternate Achievement Standards</vt:lpstr>
      <vt:lpstr>ACAP Alternate  </vt:lpstr>
      <vt:lpstr>ACAP Alternate Fall 2019</vt:lpstr>
      <vt:lpstr>English Learner with Significant Cognitive Disabilities</vt:lpstr>
      <vt:lpstr>English Learner with Significant Cognitive Disabilities</vt:lpstr>
      <vt:lpstr>English Learner with Significant Cognitive Disabilities</vt:lpstr>
      <vt:lpstr>1% Threshold</vt:lpstr>
      <vt:lpstr>Justification </vt:lpstr>
      <vt:lpstr>USDOE Letter-May 16, 2019 </vt:lpstr>
      <vt:lpstr>SEA Waiver Requirements of the 1.0% Cap on Participation on an AA-AAAS </vt:lpstr>
      <vt:lpstr>Justification Form  Required for each LEA over the 1% Threshold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Highest and Lowest AASCD Rates (2015-2016)</vt:lpstr>
      <vt:lpstr>PowerPoint Presentation</vt:lpstr>
      <vt:lpstr>Bell Curve</vt:lpstr>
      <vt:lpstr>PowerPoint Presentation</vt:lpstr>
      <vt:lpstr>PowerPoint Presentation</vt:lpstr>
      <vt:lpstr>PowerPoint Presentation</vt:lpstr>
      <vt:lpstr>1% Threshold</vt:lpstr>
      <vt:lpstr>2018-2019 Calculation of Data</vt:lpstr>
      <vt:lpstr>2018-2019 Calculation of Data</vt:lpstr>
      <vt:lpstr>2018-2019 Calculation of Data</vt:lpstr>
      <vt:lpstr>Digging into the Alternate Data</vt:lpstr>
      <vt:lpstr>Digging into the Alternate Data</vt:lpstr>
      <vt:lpstr>Monitoring/Support</vt:lpstr>
      <vt:lpstr>Training</vt:lpstr>
    </vt:vector>
  </TitlesOfParts>
  <Company>ALSDE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Pence Nannette</dc:creator>
  <cp:lastModifiedBy>Stephanie Matthews</cp:lastModifiedBy>
  <cp:revision>199</cp:revision>
  <cp:lastPrinted>2019-08-19T12:11:29Z</cp:lastPrinted>
  <dcterms:created xsi:type="dcterms:W3CDTF">2018-02-26T21:07:28Z</dcterms:created>
  <dcterms:modified xsi:type="dcterms:W3CDTF">2021-03-03T21:47:19Z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0x010100392BF2A64BEAA7449275A2C578BF641A00AF32AE37B1595B47B906BBC43FEEFC35</vt:lpwstr>
  </property>
  <property fmtid="{D5CDD505-2E9C-101B-9397-08002B2CF9AE}" pid="3" name="DocumentType">
    <vt:lpwstr/>
  </property>
</Properties>
</file>